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3" r:id="rId3"/>
    <p:sldId id="304" r:id="rId4"/>
    <p:sldId id="308" r:id="rId5"/>
    <p:sldId id="299" r:id="rId6"/>
    <p:sldId id="300" r:id="rId7"/>
    <p:sldId id="310" r:id="rId8"/>
    <p:sldId id="293" r:id="rId9"/>
    <p:sldId id="301" r:id="rId10"/>
    <p:sldId id="311" r:id="rId11"/>
    <p:sldId id="302" r:id="rId12"/>
    <p:sldId id="309" r:id="rId13"/>
    <p:sldId id="271" r:id="rId14"/>
    <p:sldId id="272" r:id="rId15"/>
    <p:sldId id="273" r:id="rId16"/>
    <p:sldId id="274" r:id="rId17"/>
    <p:sldId id="312" r:id="rId18"/>
    <p:sldId id="275" r:id="rId19"/>
  </p:sldIdLst>
  <p:sldSz cx="12192000" cy="6858000"/>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34" autoAdjust="0"/>
  </p:normalViewPr>
  <p:slideViewPr>
    <p:cSldViewPr snapToGrid="0">
      <p:cViewPr varScale="1">
        <p:scale>
          <a:sx n="76" d="100"/>
          <a:sy n="76" d="100"/>
        </p:scale>
        <p:origin x="70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159107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310194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1318995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8"/>
            <a:ext cx="10972800" cy="58594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a:xfrm>
            <a:off x="8737600" y="6243638"/>
            <a:ext cx="2844800" cy="457200"/>
          </a:xfrm>
        </p:spPr>
        <p:txBody>
          <a:bodyPr/>
          <a:lstStyle>
            <a:lvl1pPr>
              <a:defRPr/>
            </a:lvl1pPr>
          </a:lstStyle>
          <a:p>
            <a:fld id="{76E21D36-94CA-4745-B6C3-A451D8168296}" type="slidenum">
              <a:rPr lang="en-US" altLang="zh-CN"/>
              <a:pPr/>
              <a:t>‹#›</a:t>
            </a:fld>
            <a:endParaRPr lang="en-US" altLang="zh-CN"/>
          </a:p>
        </p:txBody>
      </p:sp>
      <p:sp>
        <p:nvSpPr>
          <p:cNvPr id="4" name="日期占位符 3"/>
          <p:cNvSpPr>
            <a:spLocks noGrp="1"/>
          </p:cNvSpPr>
          <p:nvPr>
            <p:ph type="dt" sz="half" idx="11"/>
          </p:nvPr>
        </p:nvSpPr>
        <p:spPr>
          <a:xfrm>
            <a:off x="609600" y="6243638"/>
            <a:ext cx="2844800" cy="457200"/>
          </a:xfrm>
        </p:spPr>
        <p:txBody>
          <a:bodyPr/>
          <a:lstStyle>
            <a:lvl1pPr>
              <a:defRPr/>
            </a:lvl1pPr>
          </a:lstStyle>
          <a:p>
            <a:endParaRPr lang="en-US" altLang="zh-CN"/>
          </a:p>
        </p:txBody>
      </p:sp>
      <p:sp>
        <p:nvSpPr>
          <p:cNvPr id="5" name="页脚占位符 4"/>
          <p:cNvSpPr>
            <a:spLocks noGrp="1"/>
          </p:cNvSpPr>
          <p:nvPr>
            <p:ph type="ftr" sz="quarter" idx="12"/>
          </p:nvPr>
        </p:nvSpPr>
        <p:spPr>
          <a:xfrm>
            <a:off x="4165600" y="6243638"/>
            <a:ext cx="3860800" cy="457200"/>
          </a:xfrm>
        </p:spPr>
        <p:txBody>
          <a:bodyPr/>
          <a:lstStyle>
            <a:lvl1pPr>
              <a:defRPr/>
            </a:lvl1pPr>
          </a:lstStyle>
          <a:p>
            <a:endParaRPr lang="en-US" altLang="zh-CN"/>
          </a:p>
        </p:txBody>
      </p:sp>
    </p:spTree>
    <p:extLst>
      <p:ext uri="{BB962C8B-B14F-4D97-AF65-F5344CB8AC3E}">
        <p14:creationId xmlns:p14="http://schemas.microsoft.com/office/powerpoint/2010/main" val="2879818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117331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6552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83728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1897898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2838303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289507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1994980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8CFE9C8-88F1-422A-9C16-A34A086E2E0E}" type="datetimeFigureOut">
              <a:rPr lang="zh-CN" altLang="en-US" smtClean="0"/>
              <a:t>2023-5-7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207783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FE9C8-88F1-422A-9C16-A34A086E2E0E}" type="datetimeFigureOut">
              <a:rPr lang="zh-CN" altLang="en-US" smtClean="0"/>
              <a:t>2023-5-7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45044-9846-443B-B3EB-720465DE26E0}" type="slidenum">
              <a:rPr lang="zh-CN" altLang="en-US" smtClean="0"/>
              <a:t>‹#›</a:t>
            </a:fld>
            <a:endParaRPr lang="zh-CN" altLang="en-US"/>
          </a:p>
        </p:txBody>
      </p:sp>
    </p:spTree>
    <p:extLst>
      <p:ext uri="{BB962C8B-B14F-4D97-AF65-F5344CB8AC3E}">
        <p14:creationId xmlns:p14="http://schemas.microsoft.com/office/powerpoint/2010/main" val="3071034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2.xml"/><Relationship Id="rId5" Type="http://schemas.openxmlformats.org/officeDocument/2006/relationships/image" Target="../media/image51.jpe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73405" y="199174"/>
            <a:ext cx="10479685" cy="2387600"/>
          </a:xfrm>
        </p:spPr>
        <p:txBody>
          <a:bodyPr>
            <a:normAutofit/>
          </a:bodyPr>
          <a:lstStyle/>
          <a:p>
            <a:r>
              <a:rPr lang="zh-CN" altLang="en-US" sz="5400" b="1" dirty="0">
                <a:latin typeface="宋体" panose="02010600030101010101" pitchFamily="2" charset="-122"/>
                <a:ea typeface="宋体" panose="02010600030101010101" pitchFamily="2" charset="-122"/>
              </a:rPr>
              <a:t>小大麦成熟期形态性状考察</a:t>
            </a:r>
          </a:p>
        </p:txBody>
      </p:sp>
    </p:spTree>
    <p:extLst>
      <p:ext uri="{BB962C8B-B14F-4D97-AF65-F5344CB8AC3E}">
        <p14:creationId xmlns:p14="http://schemas.microsoft.com/office/powerpoint/2010/main" val="796268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2E5FC70-143A-420F-9A76-56A4B114BC6B}"/>
              </a:ext>
            </a:extLst>
          </p:cNvPr>
          <p:cNvSpPr/>
          <p:nvPr/>
        </p:nvSpPr>
        <p:spPr>
          <a:xfrm>
            <a:off x="639096" y="867876"/>
            <a:ext cx="10795820" cy="5130379"/>
          </a:xfrm>
          <a:prstGeom prst="rect">
            <a:avLst/>
          </a:prstGeom>
        </p:spPr>
        <p:txBody>
          <a:bodyPr wrap="square">
            <a:spAutoFit/>
          </a:bodyPr>
          <a:lstStyle/>
          <a:p>
            <a:pPr fontAlgn="base">
              <a:lnSpc>
                <a:spcPct val="150000"/>
              </a:lnSpc>
              <a:spcBef>
                <a:spcPct val="35000"/>
              </a:spcBef>
              <a:spcAft>
                <a:spcPct val="0"/>
              </a:spcAft>
              <a:buFontTx/>
              <a:buNone/>
            </a:pPr>
            <a:r>
              <a:rPr kumimoji="1" lang="zh-CN" altLang="en-US" sz="3200" dirty="0">
                <a:latin typeface="宋体" panose="02010600030101010101" pitchFamily="2" charset="-122"/>
              </a:rPr>
              <a:t>从种子形成到发育成熟是胚珠细胞不断分裂、分化及营养物质逐渐积累、转化的过程，明显的变化有三个方面：</a:t>
            </a:r>
          </a:p>
          <a:p>
            <a:pPr fontAlgn="base">
              <a:lnSpc>
                <a:spcPct val="150000"/>
              </a:lnSpc>
              <a:spcBef>
                <a:spcPct val="35000"/>
              </a:spcBef>
              <a:spcAft>
                <a:spcPct val="0"/>
              </a:spcAft>
              <a:buFontTx/>
              <a:buNone/>
            </a:pPr>
            <a:r>
              <a:rPr kumimoji="1" lang="zh-CN" altLang="en-US" sz="3200" dirty="0">
                <a:latin typeface="宋体" panose="02010600030101010101" pitchFamily="2" charset="-122"/>
              </a:rPr>
              <a:t>    </a:t>
            </a:r>
            <a:r>
              <a:rPr kumimoji="1" lang="en-US" altLang="zh-CN" sz="3200" dirty="0">
                <a:latin typeface="宋体" panose="02010600030101010101" pitchFamily="2" charset="-122"/>
              </a:rPr>
              <a:t>(1)</a:t>
            </a:r>
            <a:r>
              <a:rPr kumimoji="1" lang="zh-CN" altLang="en-US" sz="3200" dirty="0">
                <a:latin typeface="宋体" panose="02010600030101010101" pitchFamily="2" charset="-122"/>
              </a:rPr>
              <a:t>物理性状变化；</a:t>
            </a:r>
          </a:p>
          <a:p>
            <a:pPr fontAlgn="base">
              <a:lnSpc>
                <a:spcPct val="150000"/>
              </a:lnSpc>
              <a:spcBef>
                <a:spcPct val="35000"/>
              </a:spcBef>
              <a:spcAft>
                <a:spcPct val="0"/>
              </a:spcAft>
              <a:buFontTx/>
              <a:buNone/>
            </a:pPr>
            <a:r>
              <a:rPr kumimoji="1" lang="zh-CN" altLang="en-US" sz="3200" dirty="0">
                <a:latin typeface="宋体" panose="02010600030101010101" pitchFamily="2" charset="-122"/>
              </a:rPr>
              <a:t>    </a:t>
            </a:r>
            <a:r>
              <a:rPr kumimoji="1" lang="en-US" altLang="zh-CN" sz="3200" dirty="0">
                <a:latin typeface="宋体" panose="02010600030101010101" pitchFamily="2" charset="-122"/>
              </a:rPr>
              <a:t>(2)</a:t>
            </a:r>
            <a:r>
              <a:rPr kumimoji="1" lang="zh-CN" altLang="en-US" sz="3200" dirty="0">
                <a:latin typeface="宋体" panose="02010600030101010101" pitchFamily="2" charset="-122"/>
              </a:rPr>
              <a:t>化学物质的变化；</a:t>
            </a:r>
          </a:p>
          <a:p>
            <a:pPr fontAlgn="base">
              <a:lnSpc>
                <a:spcPct val="150000"/>
              </a:lnSpc>
              <a:spcBef>
                <a:spcPct val="35000"/>
              </a:spcBef>
              <a:spcAft>
                <a:spcPct val="0"/>
              </a:spcAft>
              <a:buFontTx/>
              <a:buNone/>
            </a:pPr>
            <a:r>
              <a:rPr kumimoji="1" lang="zh-CN" altLang="en-US" sz="3200" dirty="0">
                <a:latin typeface="宋体" panose="02010600030101010101" pitchFamily="2" charset="-122"/>
              </a:rPr>
              <a:t>    </a:t>
            </a:r>
            <a:r>
              <a:rPr kumimoji="1" lang="en-US" altLang="zh-CN" sz="3200" dirty="0">
                <a:latin typeface="宋体" panose="02010600030101010101" pitchFamily="2" charset="-122"/>
              </a:rPr>
              <a:t>(3)</a:t>
            </a:r>
            <a:r>
              <a:rPr kumimoji="1" lang="zh-CN" altLang="en-US" sz="3200" dirty="0">
                <a:latin typeface="宋体" panose="02010600030101010101" pitchFamily="2" charset="-122"/>
              </a:rPr>
              <a:t>发芽力。</a:t>
            </a:r>
          </a:p>
          <a:p>
            <a:pPr fontAlgn="base">
              <a:lnSpc>
                <a:spcPct val="150000"/>
              </a:lnSpc>
              <a:spcBef>
                <a:spcPct val="35000"/>
              </a:spcBef>
              <a:spcAft>
                <a:spcPct val="0"/>
              </a:spcAft>
              <a:buFontTx/>
              <a:buNone/>
            </a:pPr>
            <a:r>
              <a:rPr kumimoji="1" lang="zh-CN" altLang="en-US" sz="3200" dirty="0">
                <a:latin typeface="宋体" panose="02010600030101010101" pitchFamily="2" charset="-122"/>
              </a:rPr>
              <a:t>    三方面互为依存，协调发展，种子方能正常发育</a:t>
            </a:r>
            <a:endParaRPr lang="zh-CN" altLang="en-US" sz="3200" dirty="0"/>
          </a:p>
        </p:txBody>
      </p:sp>
      <p:sp>
        <p:nvSpPr>
          <p:cNvPr id="8" name="标题 1">
            <a:extLst>
              <a:ext uri="{FF2B5EF4-FFF2-40B4-BE49-F238E27FC236}">
                <a16:creationId xmlns:a16="http://schemas.microsoft.com/office/drawing/2014/main" id="{1A2DA764-AD22-4215-984F-81B80F0C0A56}"/>
              </a:ext>
            </a:extLst>
          </p:cNvPr>
          <p:cNvSpPr txBox="1">
            <a:spLocks/>
          </p:cNvSpPr>
          <p:nvPr/>
        </p:nvSpPr>
        <p:spPr>
          <a:xfrm>
            <a:off x="838199" y="-356087"/>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a:latin typeface="宋体" panose="02010600030101010101" pitchFamily="2" charset="-122"/>
                <a:ea typeface="宋体" panose="02010600030101010101" pitchFamily="2" charset="-122"/>
              </a:rPr>
              <a:t>（二）大小麦的成熟期变化</a:t>
            </a:r>
            <a:endParaRPr lang="zh-CN" altLang="en-US" sz="3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3766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15262F3-0A3B-4157-A9F1-A7E78D69BF87}"/>
              </a:ext>
            </a:extLst>
          </p:cNvPr>
          <p:cNvSpPr>
            <a:spLocks noGrp="1"/>
          </p:cNvSpPr>
          <p:nvPr>
            <p:ph type="title"/>
          </p:nvPr>
        </p:nvSpPr>
        <p:spPr>
          <a:xfrm>
            <a:off x="462279" y="-24685"/>
            <a:ext cx="10515600" cy="1325563"/>
          </a:xfrm>
        </p:spPr>
        <p:txBody>
          <a:bodyPr>
            <a:normAutofit/>
          </a:bodyPr>
          <a:lstStyle/>
          <a:p>
            <a:r>
              <a:rPr lang="zh-CN" altLang="en-US" sz="3600" b="1" dirty="0">
                <a:latin typeface="宋体" panose="02010600030101010101" pitchFamily="2" charset="-122"/>
                <a:ea typeface="宋体" panose="02010600030101010101" pitchFamily="2" charset="-122"/>
              </a:rPr>
              <a:t>小麦从开花到成熟</a:t>
            </a:r>
            <a:br>
              <a:rPr lang="en-US" altLang="zh-CN" sz="3600" b="1" dirty="0">
                <a:latin typeface="宋体" panose="02010600030101010101" pitchFamily="2" charset="-122"/>
                <a:ea typeface="宋体" panose="02010600030101010101" pitchFamily="2" charset="-122"/>
              </a:rPr>
            </a:br>
            <a:r>
              <a:rPr lang="en-US" altLang="zh-CN" sz="3600" b="1" dirty="0">
                <a:latin typeface="宋体" panose="02010600030101010101" pitchFamily="2" charset="-122"/>
                <a:ea typeface="宋体" panose="02010600030101010101" pitchFamily="2" charset="-122"/>
              </a:rPr>
              <a:t>    </a:t>
            </a:r>
            <a:endParaRPr lang="zh-CN" altLang="en-US" sz="3600" b="1"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3467BEC1-9170-42C8-9C49-BED36DEC7337}"/>
              </a:ext>
            </a:extLst>
          </p:cNvPr>
          <p:cNvPicPr>
            <a:picLocks noChangeAspect="1"/>
          </p:cNvPicPr>
          <p:nvPr/>
        </p:nvPicPr>
        <p:blipFill>
          <a:blip r:embed="rId2"/>
          <a:stretch>
            <a:fillRect/>
          </a:stretch>
        </p:blipFill>
        <p:spPr>
          <a:xfrm>
            <a:off x="202669" y="2359904"/>
            <a:ext cx="1767319" cy="2660841"/>
          </a:xfrm>
          <a:prstGeom prst="rect">
            <a:avLst/>
          </a:prstGeom>
        </p:spPr>
      </p:pic>
      <p:pic>
        <p:nvPicPr>
          <p:cNvPr id="7" name="图片 6">
            <a:extLst>
              <a:ext uri="{FF2B5EF4-FFF2-40B4-BE49-F238E27FC236}">
                <a16:creationId xmlns:a16="http://schemas.microsoft.com/office/drawing/2014/main" id="{06F365A2-0951-4ECD-B4F0-45E138ABA91D}"/>
              </a:ext>
            </a:extLst>
          </p:cNvPr>
          <p:cNvPicPr>
            <a:picLocks noChangeAspect="1"/>
          </p:cNvPicPr>
          <p:nvPr/>
        </p:nvPicPr>
        <p:blipFill>
          <a:blip r:embed="rId3"/>
          <a:stretch>
            <a:fillRect/>
          </a:stretch>
        </p:blipFill>
        <p:spPr>
          <a:xfrm>
            <a:off x="2234728" y="878842"/>
            <a:ext cx="2279715" cy="1725955"/>
          </a:xfrm>
          <a:prstGeom prst="rect">
            <a:avLst/>
          </a:prstGeom>
        </p:spPr>
      </p:pic>
      <p:pic>
        <p:nvPicPr>
          <p:cNvPr id="8" name="图片 7">
            <a:extLst>
              <a:ext uri="{FF2B5EF4-FFF2-40B4-BE49-F238E27FC236}">
                <a16:creationId xmlns:a16="http://schemas.microsoft.com/office/drawing/2014/main" id="{A8E23CD7-4732-4078-BD6A-CA5DDA646A4A}"/>
              </a:ext>
            </a:extLst>
          </p:cNvPr>
          <p:cNvPicPr>
            <a:picLocks noChangeAspect="1"/>
          </p:cNvPicPr>
          <p:nvPr/>
        </p:nvPicPr>
        <p:blipFill>
          <a:blip r:embed="rId4"/>
          <a:stretch>
            <a:fillRect/>
          </a:stretch>
        </p:blipFill>
        <p:spPr>
          <a:xfrm>
            <a:off x="4333227" y="726059"/>
            <a:ext cx="3035456" cy="889046"/>
          </a:xfrm>
          <a:prstGeom prst="rect">
            <a:avLst/>
          </a:prstGeom>
        </p:spPr>
      </p:pic>
      <p:pic>
        <p:nvPicPr>
          <p:cNvPr id="9" name="图片 8">
            <a:extLst>
              <a:ext uri="{FF2B5EF4-FFF2-40B4-BE49-F238E27FC236}">
                <a16:creationId xmlns:a16="http://schemas.microsoft.com/office/drawing/2014/main" id="{D97BC548-53DF-4E18-B55B-A6D89DCC204A}"/>
              </a:ext>
            </a:extLst>
          </p:cNvPr>
          <p:cNvPicPr>
            <a:picLocks noChangeAspect="1"/>
          </p:cNvPicPr>
          <p:nvPr/>
        </p:nvPicPr>
        <p:blipFill>
          <a:blip r:embed="rId5"/>
          <a:stretch>
            <a:fillRect/>
          </a:stretch>
        </p:blipFill>
        <p:spPr>
          <a:xfrm>
            <a:off x="2234728" y="2813949"/>
            <a:ext cx="2260664" cy="1752749"/>
          </a:xfrm>
          <a:prstGeom prst="rect">
            <a:avLst/>
          </a:prstGeom>
        </p:spPr>
      </p:pic>
      <p:pic>
        <p:nvPicPr>
          <p:cNvPr id="10" name="图片 9">
            <a:extLst>
              <a:ext uri="{FF2B5EF4-FFF2-40B4-BE49-F238E27FC236}">
                <a16:creationId xmlns:a16="http://schemas.microsoft.com/office/drawing/2014/main" id="{1F8CB98C-19B1-4067-A21A-13557B77A558}"/>
              </a:ext>
            </a:extLst>
          </p:cNvPr>
          <p:cNvPicPr>
            <a:picLocks noChangeAspect="1"/>
          </p:cNvPicPr>
          <p:nvPr/>
        </p:nvPicPr>
        <p:blipFill>
          <a:blip r:embed="rId6"/>
          <a:stretch>
            <a:fillRect/>
          </a:stretch>
        </p:blipFill>
        <p:spPr>
          <a:xfrm>
            <a:off x="4346587" y="2389163"/>
            <a:ext cx="3029837" cy="1098606"/>
          </a:xfrm>
          <a:prstGeom prst="rect">
            <a:avLst/>
          </a:prstGeom>
        </p:spPr>
      </p:pic>
      <p:pic>
        <p:nvPicPr>
          <p:cNvPr id="11" name="图片 10">
            <a:extLst>
              <a:ext uri="{FF2B5EF4-FFF2-40B4-BE49-F238E27FC236}">
                <a16:creationId xmlns:a16="http://schemas.microsoft.com/office/drawing/2014/main" id="{8ED5FD60-81A5-4AE1-9BDF-6CC9C15C6FCF}"/>
              </a:ext>
            </a:extLst>
          </p:cNvPr>
          <p:cNvPicPr>
            <a:picLocks noChangeAspect="1"/>
          </p:cNvPicPr>
          <p:nvPr/>
        </p:nvPicPr>
        <p:blipFill>
          <a:blip r:embed="rId7"/>
          <a:stretch>
            <a:fillRect/>
          </a:stretch>
        </p:blipFill>
        <p:spPr>
          <a:xfrm>
            <a:off x="2211804" y="4703620"/>
            <a:ext cx="2229550" cy="1752749"/>
          </a:xfrm>
          <a:prstGeom prst="rect">
            <a:avLst/>
          </a:prstGeom>
        </p:spPr>
      </p:pic>
      <p:pic>
        <p:nvPicPr>
          <p:cNvPr id="12" name="图片 11">
            <a:extLst>
              <a:ext uri="{FF2B5EF4-FFF2-40B4-BE49-F238E27FC236}">
                <a16:creationId xmlns:a16="http://schemas.microsoft.com/office/drawing/2014/main" id="{6174827B-4D41-4A55-B28B-89CB3E619124}"/>
              </a:ext>
            </a:extLst>
          </p:cNvPr>
          <p:cNvPicPr>
            <a:picLocks noChangeAspect="1"/>
          </p:cNvPicPr>
          <p:nvPr/>
        </p:nvPicPr>
        <p:blipFill>
          <a:blip r:embed="rId8"/>
          <a:stretch>
            <a:fillRect/>
          </a:stretch>
        </p:blipFill>
        <p:spPr>
          <a:xfrm>
            <a:off x="4301475" y="4665547"/>
            <a:ext cx="3067208" cy="914447"/>
          </a:xfrm>
          <a:prstGeom prst="rect">
            <a:avLst/>
          </a:prstGeom>
        </p:spPr>
      </p:pic>
      <p:sp>
        <p:nvSpPr>
          <p:cNvPr id="14" name="文本框 13">
            <a:extLst>
              <a:ext uri="{FF2B5EF4-FFF2-40B4-BE49-F238E27FC236}">
                <a16:creationId xmlns:a16="http://schemas.microsoft.com/office/drawing/2014/main" id="{8498F13F-E4AB-48D2-BB06-8D3F73B15D74}"/>
              </a:ext>
            </a:extLst>
          </p:cNvPr>
          <p:cNvSpPr txBox="1"/>
          <p:nvPr/>
        </p:nvSpPr>
        <p:spPr>
          <a:xfrm>
            <a:off x="462279" y="5301421"/>
            <a:ext cx="1292341" cy="369332"/>
          </a:xfrm>
          <a:prstGeom prst="rect">
            <a:avLst/>
          </a:prstGeom>
          <a:noFill/>
        </p:spPr>
        <p:txBody>
          <a:bodyPr wrap="none" rtlCol="0">
            <a:spAutoFit/>
          </a:bodyPr>
          <a:lstStyle/>
          <a:p>
            <a:r>
              <a:rPr lang="en-US" altLang="zh-CN" b="1" dirty="0">
                <a:solidFill>
                  <a:srgbClr val="FF0000"/>
                </a:solidFill>
              </a:rPr>
              <a:t>1.</a:t>
            </a:r>
            <a:r>
              <a:rPr lang="zh-CN" altLang="en-US" b="1" dirty="0">
                <a:solidFill>
                  <a:srgbClr val="FF0000"/>
                </a:solidFill>
              </a:rPr>
              <a:t>开花授粉</a:t>
            </a:r>
          </a:p>
        </p:txBody>
      </p:sp>
      <p:sp>
        <p:nvSpPr>
          <p:cNvPr id="15" name="文本框 14">
            <a:extLst>
              <a:ext uri="{FF2B5EF4-FFF2-40B4-BE49-F238E27FC236}">
                <a16:creationId xmlns:a16="http://schemas.microsoft.com/office/drawing/2014/main" id="{36292450-47DF-4148-8171-0853AD01CD0D}"/>
              </a:ext>
            </a:extLst>
          </p:cNvPr>
          <p:cNvSpPr txBox="1"/>
          <p:nvPr/>
        </p:nvSpPr>
        <p:spPr>
          <a:xfrm>
            <a:off x="4994551" y="1747302"/>
            <a:ext cx="1292341" cy="369332"/>
          </a:xfrm>
          <a:prstGeom prst="rect">
            <a:avLst/>
          </a:prstGeom>
          <a:noFill/>
        </p:spPr>
        <p:txBody>
          <a:bodyPr wrap="none" rtlCol="0">
            <a:spAutoFit/>
          </a:bodyPr>
          <a:lstStyle/>
          <a:p>
            <a:r>
              <a:rPr lang="en-US" altLang="zh-CN" b="1" dirty="0">
                <a:solidFill>
                  <a:srgbClr val="FF0000"/>
                </a:solidFill>
              </a:rPr>
              <a:t>2.</a:t>
            </a:r>
            <a:r>
              <a:rPr lang="zh-CN" altLang="en-US" b="1" dirty="0">
                <a:solidFill>
                  <a:srgbClr val="FF0000"/>
                </a:solidFill>
              </a:rPr>
              <a:t>水分增长</a:t>
            </a:r>
          </a:p>
        </p:txBody>
      </p:sp>
      <p:sp>
        <p:nvSpPr>
          <p:cNvPr id="16" name="文本框 15">
            <a:extLst>
              <a:ext uri="{FF2B5EF4-FFF2-40B4-BE49-F238E27FC236}">
                <a16:creationId xmlns:a16="http://schemas.microsoft.com/office/drawing/2014/main" id="{9530E9D3-D8B3-4172-99B4-A5F90E226645}"/>
              </a:ext>
            </a:extLst>
          </p:cNvPr>
          <p:cNvSpPr txBox="1"/>
          <p:nvPr/>
        </p:nvSpPr>
        <p:spPr>
          <a:xfrm>
            <a:off x="5157208" y="3678845"/>
            <a:ext cx="1061509" cy="369332"/>
          </a:xfrm>
          <a:prstGeom prst="rect">
            <a:avLst/>
          </a:prstGeom>
          <a:noFill/>
        </p:spPr>
        <p:txBody>
          <a:bodyPr wrap="none" rtlCol="0">
            <a:spAutoFit/>
          </a:bodyPr>
          <a:lstStyle/>
          <a:p>
            <a:r>
              <a:rPr lang="en-US" altLang="zh-CN" b="1" dirty="0">
                <a:solidFill>
                  <a:srgbClr val="FF0000"/>
                </a:solidFill>
              </a:rPr>
              <a:t>3.</a:t>
            </a:r>
            <a:r>
              <a:rPr lang="zh-CN" altLang="en-US" b="1" dirty="0">
                <a:solidFill>
                  <a:srgbClr val="FF0000"/>
                </a:solidFill>
              </a:rPr>
              <a:t>乳熟期</a:t>
            </a:r>
          </a:p>
        </p:txBody>
      </p:sp>
      <p:sp>
        <p:nvSpPr>
          <p:cNvPr id="17" name="文本框 16">
            <a:extLst>
              <a:ext uri="{FF2B5EF4-FFF2-40B4-BE49-F238E27FC236}">
                <a16:creationId xmlns:a16="http://schemas.microsoft.com/office/drawing/2014/main" id="{F954D9C9-6EE7-49F6-BDFB-65B917ADAE59}"/>
              </a:ext>
            </a:extLst>
          </p:cNvPr>
          <p:cNvSpPr txBox="1"/>
          <p:nvPr/>
        </p:nvSpPr>
        <p:spPr>
          <a:xfrm>
            <a:off x="5330750" y="5648849"/>
            <a:ext cx="1061509" cy="369332"/>
          </a:xfrm>
          <a:prstGeom prst="rect">
            <a:avLst/>
          </a:prstGeom>
          <a:noFill/>
        </p:spPr>
        <p:txBody>
          <a:bodyPr wrap="none" rtlCol="0">
            <a:spAutoFit/>
          </a:bodyPr>
          <a:lstStyle/>
          <a:p>
            <a:r>
              <a:rPr lang="en-US" altLang="zh-CN" b="1" dirty="0">
                <a:solidFill>
                  <a:srgbClr val="FF0000"/>
                </a:solidFill>
              </a:rPr>
              <a:t>4.</a:t>
            </a:r>
            <a:r>
              <a:rPr lang="zh-CN" altLang="en-US" b="1" dirty="0">
                <a:solidFill>
                  <a:srgbClr val="FF0000"/>
                </a:solidFill>
              </a:rPr>
              <a:t>蜡熟期</a:t>
            </a:r>
          </a:p>
        </p:txBody>
      </p:sp>
      <p:pic>
        <p:nvPicPr>
          <p:cNvPr id="18" name="图片 17">
            <a:extLst>
              <a:ext uri="{FF2B5EF4-FFF2-40B4-BE49-F238E27FC236}">
                <a16:creationId xmlns:a16="http://schemas.microsoft.com/office/drawing/2014/main" id="{43B12F57-B07C-4034-A652-18852169C348}"/>
              </a:ext>
            </a:extLst>
          </p:cNvPr>
          <p:cNvPicPr>
            <a:picLocks noChangeAspect="1"/>
          </p:cNvPicPr>
          <p:nvPr/>
        </p:nvPicPr>
        <p:blipFill>
          <a:blip r:embed="rId9"/>
          <a:stretch>
            <a:fillRect/>
          </a:stretch>
        </p:blipFill>
        <p:spPr>
          <a:xfrm>
            <a:off x="7654633" y="2733509"/>
            <a:ext cx="2302639" cy="1702825"/>
          </a:xfrm>
          <a:prstGeom prst="rect">
            <a:avLst/>
          </a:prstGeom>
        </p:spPr>
      </p:pic>
      <p:sp>
        <p:nvSpPr>
          <p:cNvPr id="19" name="文本框 18">
            <a:extLst>
              <a:ext uri="{FF2B5EF4-FFF2-40B4-BE49-F238E27FC236}">
                <a16:creationId xmlns:a16="http://schemas.microsoft.com/office/drawing/2014/main" id="{F7756ECA-4DD7-493E-ACDB-CCB85E1E31FF}"/>
              </a:ext>
            </a:extLst>
          </p:cNvPr>
          <p:cNvSpPr txBox="1"/>
          <p:nvPr/>
        </p:nvSpPr>
        <p:spPr>
          <a:xfrm>
            <a:off x="8562608" y="4566698"/>
            <a:ext cx="1061509" cy="369332"/>
          </a:xfrm>
          <a:prstGeom prst="rect">
            <a:avLst/>
          </a:prstGeom>
          <a:noFill/>
        </p:spPr>
        <p:txBody>
          <a:bodyPr wrap="none" rtlCol="0">
            <a:spAutoFit/>
          </a:bodyPr>
          <a:lstStyle/>
          <a:p>
            <a:r>
              <a:rPr lang="en-US" altLang="zh-CN" b="1" dirty="0">
                <a:solidFill>
                  <a:srgbClr val="FF0000"/>
                </a:solidFill>
              </a:rPr>
              <a:t>5.</a:t>
            </a:r>
            <a:r>
              <a:rPr lang="zh-CN" altLang="en-US" b="1" dirty="0">
                <a:solidFill>
                  <a:srgbClr val="FF0000"/>
                </a:solidFill>
              </a:rPr>
              <a:t>完熟期</a:t>
            </a:r>
          </a:p>
        </p:txBody>
      </p:sp>
      <p:pic>
        <p:nvPicPr>
          <p:cNvPr id="20" name="图片 19">
            <a:extLst>
              <a:ext uri="{FF2B5EF4-FFF2-40B4-BE49-F238E27FC236}">
                <a16:creationId xmlns:a16="http://schemas.microsoft.com/office/drawing/2014/main" id="{8D1B395F-BD31-4091-A3ED-7665BAD05DC2}"/>
              </a:ext>
            </a:extLst>
          </p:cNvPr>
          <p:cNvPicPr>
            <a:picLocks noChangeAspect="1"/>
          </p:cNvPicPr>
          <p:nvPr/>
        </p:nvPicPr>
        <p:blipFill>
          <a:blip r:embed="rId10"/>
          <a:stretch>
            <a:fillRect/>
          </a:stretch>
        </p:blipFill>
        <p:spPr>
          <a:xfrm>
            <a:off x="9093362" y="2190374"/>
            <a:ext cx="2971953" cy="825542"/>
          </a:xfrm>
          <a:prstGeom prst="rect">
            <a:avLst/>
          </a:prstGeom>
        </p:spPr>
      </p:pic>
    </p:spTree>
    <p:extLst>
      <p:ext uri="{BB962C8B-B14F-4D97-AF65-F5344CB8AC3E}">
        <p14:creationId xmlns:p14="http://schemas.microsoft.com/office/powerpoint/2010/main" val="86975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B8C2F-4951-47F1-AEC2-065C9976A9F1}"/>
              </a:ext>
            </a:extLst>
          </p:cNvPr>
          <p:cNvSpPr>
            <a:spLocks noGrp="1"/>
          </p:cNvSpPr>
          <p:nvPr>
            <p:ph type="title"/>
          </p:nvPr>
        </p:nvSpPr>
        <p:spPr>
          <a:xfrm>
            <a:off x="1289050" y="576263"/>
            <a:ext cx="10515600" cy="2852737"/>
          </a:xfrm>
        </p:spPr>
        <p:txBody>
          <a:bodyPr/>
          <a:lstStyle/>
          <a:p>
            <a:r>
              <a:rPr lang="zh-CN" altLang="en-US" b="1" dirty="0">
                <a:latin typeface="宋体" panose="02010600030101010101" pitchFamily="2" charset="-122"/>
                <a:ea typeface="宋体" panose="02010600030101010101" pitchFamily="2" charset="-122"/>
              </a:rPr>
              <a:t>拓展</a:t>
            </a:r>
          </a:p>
        </p:txBody>
      </p:sp>
      <p:pic>
        <p:nvPicPr>
          <p:cNvPr id="7" name="图片 6">
            <a:extLst>
              <a:ext uri="{FF2B5EF4-FFF2-40B4-BE49-F238E27FC236}">
                <a16:creationId xmlns:a16="http://schemas.microsoft.com/office/drawing/2014/main" id="{A78848BE-44B1-42D6-A489-0A6CE9861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710" y="1140460"/>
            <a:ext cx="6096000" cy="3886200"/>
          </a:xfrm>
          <a:prstGeom prst="rect">
            <a:avLst/>
          </a:prstGeom>
        </p:spPr>
      </p:pic>
    </p:spTree>
    <p:extLst>
      <p:ext uri="{BB962C8B-B14F-4D97-AF65-F5344CB8AC3E}">
        <p14:creationId xmlns:p14="http://schemas.microsoft.com/office/powerpoint/2010/main" val="4014360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96262" name="Text Box 6"/>
          <p:cNvSpPr txBox="1">
            <a:spLocks noChangeArrowheads="1"/>
          </p:cNvSpPr>
          <p:nvPr/>
        </p:nvSpPr>
        <p:spPr bwMode="auto">
          <a:xfrm>
            <a:off x="406401" y="420054"/>
            <a:ext cx="89646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effectLst>
                  <a:outerShdw blurRad="38100" dist="38100" dir="2700000" algn="tl">
                    <a:srgbClr val="000000"/>
                  </a:outerShdw>
                </a:effectLst>
              </a:rPr>
              <a:t>麦类作物的形态区别</a:t>
            </a:r>
          </a:p>
        </p:txBody>
      </p:sp>
      <p:graphicFrame>
        <p:nvGraphicFramePr>
          <p:cNvPr id="96369" name="Group 113"/>
          <p:cNvGraphicFramePr>
            <a:graphicFrameLocks noGrp="1"/>
          </p:cNvGraphicFramePr>
          <p:nvPr>
            <p:ph/>
            <p:extLst>
              <p:ext uri="{D42A27DB-BD31-4B8C-83A1-F6EECF244321}">
                <p14:modId xmlns:p14="http://schemas.microsoft.com/office/powerpoint/2010/main" val="312409756"/>
              </p:ext>
            </p:extLst>
          </p:nvPr>
        </p:nvGraphicFramePr>
        <p:xfrm>
          <a:off x="1632587" y="1850385"/>
          <a:ext cx="8713787" cy="4477705"/>
        </p:xfrm>
        <a:graphic>
          <a:graphicData uri="http://schemas.openxmlformats.org/drawingml/2006/table">
            <a:tbl>
              <a:tblPr/>
              <a:tblGrid>
                <a:gridCol w="1871662">
                  <a:extLst>
                    <a:ext uri="{9D8B030D-6E8A-4147-A177-3AD203B41FA5}">
                      <a16:colId xmlns:a16="http://schemas.microsoft.com/office/drawing/2014/main" val="1316607425"/>
                    </a:ext>
                  </a:extLst>
                </a:gridCol>
                <a:gridCol w="2016125">
                  <a:extLst>
                    <a:ext uri="{9D8B030D-6E8A-4147-A177-3AD203B41FA5}">
                      <a16:colId xmlns:a16="http://schemas.microsoft.com/office/drawing/2014/main" val="1628538127"/>
                    </a:ext>
                  </a:extLst>
                </a:gridCol>
                <a:gridCol w="1657350">
                  <a:extLst>
                    <a:ext uri="{9D8B030D-6E8A-4147-A177-3AD203B41FA5}">
                      <a16:colId xmlns:a16="http://schemas.microsoft.com/office/drawing/2014/main" val="2805514662"/>
                    </a:ext>
                  </a:extLst>
                </a:gridCol>
                <a:gridCol w="1511300">
                  <a:extLst>
                    <a:ext uri="{9D8B030D-6E8A-4147-A177-3AD203B41FA5}">
                      <a16:colId xmlns:a16="http://schemas.microsoft.com/office/drawing/2014/main" val="3336452398"/>
                    </a:ext>
                  </a:extLst>
                </a:gridCol>
                <a:gridCol w="1657350">
                  <a:extLst>
                    <a:ext uri="{9D8B030D-6E8A-4147-A177-3AD203B41FA5}">
                      <a16:colId xmlns:a16="http://schemas.microsoft.com/office/drawing/2014/main" val="1428299708"/>
                    </a:ext>
                  </a:extLst>
                </a:gridCol>
              </a:tblGrid>
              <a:tr h="504825">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类别</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项目</a:t>
                      </a:r>
                      <a:endParaRPr kumimoji="0" lang="zh-CN" altLang="en-US" sz="3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小麦</a:t>
                      </a:r>
                      <a:endParaRPr kumimoji="0" lang="zh-CN" altLang="en-US" sz="3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大麦</a:t>
                      </a:r>
                      <a:endParaRPr kumimoji="0" lang="zh-CN" altLang="en-US" sz="3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燕麦</a:t>
                      </a:r>
                      <a:endParaRPr kumimoji="0" lang="zh-CN" altLang="en-US" sz="3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黑麦</a:t>
                      </a:r>
                      <a:endParaRPr kumimoji="0" lang="zh-CN" altLang="en-US" sz="3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629570"/>
                  </a:ext>
                </a:extLst>
              </a:tr>
              <a:tr h="3567113">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胚根数目</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胚芽鞘颜色</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叶片大小及颜色</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叶鞘上有无茸毛</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叶舌</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叶耳</a:t>
                      </a:r>
                    </a:p>
                  </a:txBody>
                  <a:tcPr marL="90000" marR="90000" marT="46800" marB="4680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2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3-6</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绿，紫</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中，绿</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有短茸毛</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较短小</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中等大，</a:t>
                      </a:r>
                      <a:r>
                        <a:rPr kumimoji="0" lang="zh-CN" altLang="en-US" sz="1800" b="0" i="0" u="none" strike="noStrike" cap="none" normalizeH="0" baseline="0" dirty="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尖端</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有茸毛</a:t>
                      </a: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2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5-8</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淡，绿</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大，黄绿</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无</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中等大</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最大，无茸毛</a:t>
                      </a:r>
                      <a:endPar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2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淡，绿</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中，绿</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无</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较大</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2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2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紫，红绿</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小，深绿</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有长茸毛</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短小</a:t>
                      </a:r>
                    </a:p>
                    <a:p>
                      <a:pPr marL="0" marR="0" lvl="0" indent="0" algn="ctr" defTabSz="914400" rtl="0" eaLnBrk="0" fontAlgn="base" latinLnBrk="0" hangingPunct="0">
                        <a:lnSpc>
                          <a:spcPct val="2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最小，易凋落</a:t>
                      </a:r>
                    </a:p>
                  </a:txBody>
                  <a:tcPr marL="90000" marR="90000" marT="46800" marB="4680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6582251"/>
                  </a:ext>
                </a:extLst>
              </a:tr>
            </a:tbl>
          </a:graphicData>
        </a:graphic>
      </p:graphicFrame>
      <p:sp>
        <p:nvSpPr>
          <p:cNvPr id="2" name="矩形 1">
            <a:extLst>
              <a:ext uri="{FF2B5EF4-FFF2-40B4-BE49-F238E27FC236}">
                <a16:creationId xmlns:a16="http://schemas.microsoft.com/office/drawing/2014/main" id="{2FC210E2-AB89-4D7E-8BFB-6264C6E86A59}"/>
              </a:ext>
            </a:extLst>
          </p:cNvPr>
          <p:cNvSpPr/>
          <p:nvPr/>
        </p:nvSpPr>
        <p:spPr>
          <a:xfrm>
            <a:off x="4276961" y="1303774"/>
            <a:ext cx="4209807" cy="461665"/>
          </a:xfrm>
          <a:prstGeom prst="rect">
            <a:avLst/>
          </a:prstGeom>
        </p:spPr>
        <p:txBody>
          <a:bodyPr wrap="none">
            <a:spAutoFit/>
          </a:bodyPr>
          <a:lstStyle/>
          <a:p>
            <a:r>
              <a:rPr lang="zh-CN" altLang="en-US" sz="2400" b="1" dirty="0"/>
              <a:t>表</a:t>
            </a:r>
            <a:r>
              <a:rPr lang="en-US" altLang="zh-CN" sz="2400" b="1" dirty="0"/>
              <a:t>1  </a:t>
            </a:r>
            <a:r>
              <a:rPr lang="zh-CN" altLang="en-US" sz="2400" b="1" dirty="0"/>
              <a:t>麦类作物幼苗的形态特征</a:t>
            </a:r>
          </a:p>
        </p:txBody>
      </p:sp>
    </p:spTree>
    <p:extLst>
      <p:ext uri="{BB962C8B-B14F-4D97-AF65-F5344CB8AC3E}">
        <p14:creationId xmlns:p14="http://schemas.microsoft.com/office/powerpoint/2010/main" val="325312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99332" name="Picture 4" descr="Triticum_aestivum_auricle[1]"/>
          <p:cNvPicPr>
            <a:picLocks noChangeAspect="1" noChangeArrowheads="1"/>
          </p:cNvPicPr>
          <p:nvPr/>
        </p:nvPicPr>
        <p:blipFill>
          <a:blip r:embed="rId2">
            <a:extLst>
              <a:ext uri="{28A0092B-C50C-407E-A947-70E740481C1C}">
                <a14:useLocalDpi xmlns:a14="http://schemas.microsoft.com/office/drawing/2010/main" val="0"/>
              </a:ext>
            </a:extLst>
          </a:blip>
          <a:srcRect l="7320" t="-1437" r="36786"/>
          <a:stretch>
            <a:fillRect/>
          </a:stretch>
        </p:blipFill>
        <p:spPr bwMode="auto">
          <a:xfrm>
            <a:off x="1631951" y="765176"/>
            <a:ext cx="2232025" cy="5256213"/>
          </a:xfrm>
          <a:prstGeom prst="rect">
            <a:avLst/>
          </a:prstGeom>
          <a:noFill/>
          <a:extLst>
            <a:ext uri="{909E8E84-426E-40DD-AFC4-6F175D3DCCD1}">
              <a14:hiddenFill xmlns:a14="http://schemas.microsoft.com/office/drawing/2010/main">
                <a:solidFill>
                  <a:srgbClr val="FFFFFF"/>
                </a:solidFill>
              </a14:hiddenFill>
            </a:ext>
          </a:extLst>
        </p:spPr>
      </p:pic>
      <p:pic>
        <p:nvPicPr>
          <p:cNvPr id="99333" name="Picture 5" descr="Hordeum"/>
          <p:cNvPicPr>
            <a:picLocks noChangeAspect="1" noChangeArrowheads="1"/>
          </p:cNvPicPr>
          <p:nvPr/>
        </p:nvPicPr>
        <p:blipFill>
          <a:blip r:embed="rId3">
            <a:extLst>
              <a:ext uri="{28A0092B-C50C-407E-A947-70E740481C1C}">
                <a14:useLocalDpi xmlns:a14="http://schemas.microsoft.com/office/drawing/2010/main" val="0"/>
              </a:ext>
            </a:extLst>
          </a:blip>
          <a:srcRect l="21715" r="10791"/>
          <a:stretch>
            <a:fillRect/>
          </a:stretch>
        </p:blipFill>
        <p:spPr bwMode="auto">
          <a:xfrm>
            <a:off x="3935413" y="836614"/>
            <a:ext cx="2265362" cy="5184775"/>
          </a:xfrm>
          <a:prstGeom prst="rect">
            <a:avLst/>
          </a:prstGeom>
          <a:noFill/>
          <a:extLst>
            <a:ext uri="{909E8E84-426E-40DD-AFC4-6F175D3DCCD1}">
              <a14:hiddenFill xmlns:a14="http://schemas.microsoft.com/office/drawing/2010/main">
                <a:solidFill>
                  <a:srgbClr val="FFFFFF"/>
                </a:solidFill>
              </a14:hiddenFill>
            </a:ext>
          </a:extLst>
        </p:spPr>
      </p:pic>
      <p:pic>
        <p:nvPicPr>
          <p:cNvPr id="99334" name="Picture 6" descr="Avena"/>
          <p:cNvPicPr>
            <a:picLocks noChangeAspect="1" noChangeArrowheads="1"/>
          </p:cNvPicPr>
          <p:nvPr/>
        </p:nvPicPr>
        <p:blipFill>
          <a:blip r:embed="rId4">
            <a:extLst>
              <a:ext uri="{28A0092B-C50C-407E-A947-70E740481C1C}">
                <a14:useLocalDpi xmlns:a14="http://schemas.microsoft.com/office/drawing/2010/main" val="0"/>
              </a:ext>
            </a:extLst>
          </a:blip>
          <a:srcRect l="22896" r="14099"/>
          <a:stretch>
            <a:fillRect/>
          </a:stretch>
        </p:blipFill>
        <p:spPr bwMode="auto">
          <a:xfrm>
            <a:off x="6240464" y="836614"/>
            <a:ext cx="2016125" cy="5184775"/>
          </a:xfrm>
          <a:prstGeom prst="rect">
            <a:avLst/>
          </a:prstGeom>
          <a:noFill/>
          <a:extLst>
            <a:ext uri="{909E8E84-426E-40DD-AFC4-6F175D3DCCD1}">
              <a14:hiddenFill xmlns:a14="http://schemas.microsoft.com/office/drawing/2010/main">
                <a:solidFill>
                  <a:srgbClr val="FFFFFF"/>
                </a:solidFill>
              </a14:hiddenFill>
            </a:ext>
          </a:extLst>
        </p:spPr>
      </p:pic>
      <p:pic>
        <p:nvPicPr>
          <p:cNvPr id="99335" name="Picture 7" descr="Secale"/>
          <p:cNvPicPr>
            <a:picLocks noChangeAspect="1" noChangeArrowheads="1"/>
          </p:cNvPicPr>
          <p:nvPr/>
        </p:nvPicPr>
        <p:blipFill>
          <a:blip r:embed="rId5">
            <a:lum bright="-14000" contrast="26000"/>
            <a:extLst>
              <a:ext uri="{28A0092B-C50C-407E-A947-70E740481C1C}">
                <a14:useLocalDpi xmlns:a14="http://schemas.microsoft.com/office/drawing/2010/main" val="0"/>
              </a:ext>
            </a:extLst>
          </a:blip>
          <a:srcRect/>
          <a:stretch>
            <a:fillRect/>
          </a:stretch>
        </p:blipFill>
        <p:spPr bwMode="auto">
          <a:xfrm>
            <a:off x="8328026" y="836614"/>
            <a:ext cx="23399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6" name="Line 8"/>
          <p:cNvSpPr>
            <a:spLocks noChangeShapeType="1"/>
          </p:cNvSpPr>
          <p:nvPr/>
        </p:nvSpPr>
        <p:spPr bwMode="auto">
          <a:xfrm>
            <a:off x="3863975" y="836614"/>
            <a:ext cx="0" cy="5184775"/>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7" name="Line 9"/>
          <p:cNvSpPr>
            <a:spLocks noChangeShapeType="1"/>
          </p:cNvSpPr>
          <p:nvPr/>
        </p:nvSpPr>
        <p:spPr bwMode="auto">
          <a:xfrm>
            <a:off x="6096000" y="836614"/>
            <a:ext cx="0" cy="5184775"/>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8" name="Line 10"/>
          <p:cNvSpPr>
            <a:spLocks noChangeShapeType="1"/>
          </p:cNvSpPr>
          <p:nvPr/>
        </p:nvSpPr>
        <p:spPr bwMode="auto">
          <a:xfrm>
            <a:off x="8472488" y="836614"/>
            <a:ext cx="0" cy="5184775"/>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9" name="Text Box 11"/>
          <p:cNvSpPr txBox="1">
            <a:spLocks noChangeArrowheads="1"/>
          </p:cNvSpPr>
          <p:nvPr/>
        </p:nvSpPr>
        <p:spPr bwMode="auto">
          <a:xfrm>
            <a:off x="1524000" y="6021388"/>
            <a:ext cx="9144000" cy="366712"/>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effectLst>
                  <a:outerShdw blurRad="38100" dist="38100" dir="2700000" algn="tl">
                    <a:srgbClr val="006600"/>
                  </a:outerShdw>
                </a:effectLst>
              </a:rPr>
              <a:t>            </a:t>
            </a:r>
            <a:r>
              <a:rPr lang="zh-CN" altLang="en-US" b="1" dirty="0">
                <a:solidFill>
                  <a:schemeClr val="bg1"/>
                </a:solidFill>
                <a:effectLst>
                  <a:outerShdw blurRad="38100" dist="38100" dir="2700000" algn="tl">
                    <a:srgbClr val="006600"/>
                  </a:outerShdw>
                </a:effectLst>
              </a:rPr>
              <a:t>小麦  </a:t>
            </a:r>
            <a:r>
              <a:rPr lang="zh-CN" altLang="en-US" b="1" dirty="0">
                <a:effectLst>
                  <a:outerShdw blurRad="38100" dist="38100" dir="2700000" algn="tl">
                    <a:srgbClr val="006600"/>
                  </a:outerShdw>
                </a:effectLst>
              </a:rPr>
              <a:t>                           </a:t>
            </a:r>
            <a:r>
              <a:rPr lang="zh-CN" altLang="en-US" b="1" dirty="0">
                <a:solidFill>
                  <a:schemeClr val="bg1"/>
                </a:solidFill>
                <a:effectLst>
                  <a:outerShdw blurRad="38100" dist="38100" dir="2700000" algn="tl">
                    <a:srgbClr val="006600"/>
                  </a:outerShdw>
                </a:effectLst>
              </a:rPr>
              <a:t>大麦  </a:t>
            </a:r>
            <a:r>
              <a:rPr lang="zh-CN" altLang="en-US" b="1" dirty="0">
                <a:effectLst>
                  <a:outerShdw blurRad="38100" dist="38100" dir="2700000" algn="tl">
                    <a:srgbClr val="006600"/>
                  </a:outerShdw>
                </a:effectLst>
              </a:rPr>
              <a:t>                             </a:t>
            </a:r>
            <a:r>
              <a:rPr lang="zh-CN" altLang="en-US" b="1" dirty="0">
                <a:solidFill>
                  <a:schemeClr val="bg1"/>
                </a:solidFill>
                <a:effectLst>
                  <a:outerShdw blurRad="38100" dist="38100" dir="2700000" algn="tl">
                    <a:srgbClr val="006600"/>
                  </a:outerShdw>
                </a:effectLst>
              </a:rPr>
              <a:t>燕麦     </a:t>
            </a:r>
            <a:r>
              <a:rPr lang="zh-CN" altLang="en-US" b="1" dirty="0">
                <a:effectLst>
                  <a:outerShdw blurRad="38100" dist="38100" dir="2700000" algn="tl">
                    <a:srgbClr val="006600"/>
                  </a:outerShdw>
                </a:effectLst>
              </a:rPr>
              <a:t>                       </a:t>
            </a:r>
            <a:r>
              <a:rPr lang="zh-CN" altLang="en-US" b="1" dirty="0">
                <a:solidFill>
                  <a:schemeClr val="bg1"/>
                </a:solidFill>
                <a:effectLst>
                  <a:outerShdw blurRad="38100" dist="38100" dir="2700000" algn="tl">
                    <a:srgbClr val="006600"/>
                  </a:outerShdw>
                </a:effectLst>
              </a:rPr>
              <a:t>黑麦</a:t>
            </a:r>
          </a:p>
        </p:txBody>
      </p:sp>
    </p:spTree>
    <p:extLst>
      <p:ext uri="{BB962C8B-B14F-4D97-AF65-F5344CB8AC3E}">
        <p14:creationId xmlns:p14="http://schemas.microsoft.com/office/powerpoint/2010/main" val="1522681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97286" name="Rectangle 6"/>
          <p:cNvSpPr>
            <a:spLocks noChangeArrowheads="1"/>
          </p:cNvSpPr>
          <p:nvPr/>
        </p:nvSpPr>
        <p:spPr bwMode="auto">
          <a:xfrm>
            <a:off x="3991096" y="644180"/>
            <a:ext cx="42098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t>表</a:t>
            </a:r>
            <a:r>
              <a:rPr lang="en-US" altLang="zh-CN" sz="2400" dirty="0"/>
              <a:t>2  </a:t>
            </a:r>
            <a:r>
              <a:rPr lang="zh-CN" altLang="en-US" sz="2400" dirty="0"/>
              <a:t>麦类作物穗部的形态特征</a:t>
            </a:r>
          </a:p>
        </p:txBody>
      </p:sp>
      <p:graphicFrame>
        <p:nvGraphicFramePr>
          <p:cNvPr id="97621" name="Group 341"/>
          <p:cNvGraphicFramePr>
            <a:graphicFrameLocks noGrp="1"/>
          </p:cNvGraphicFramePr>
          <p:nvPr>
            <p:ph/>
            <p:extLst>
              <p:ext uri="{D42A27DB-BD31-4B8C-83A1-F6EECF244321}">
                <p14:modId xmlns:p14="http://schemas.microsoft.com/office/powerpoint/2010/main" val="998983181"/>
              </p:ext>
            </p:extLst>
          </p:nvPr>
        </p:nvGraphicFramePr>
        <p:xfrm>
          <a:off x="1650523" y="1370014"/>
          <a:ext cx="8890952" cy="5140327"/>
        </p:xfrm>
        <a:graphic>
          <a:graphicData uri="http://schemas.openxmlformats.org/drawingml/2006/table">
            <a:tbl>
              <a:tblPr/>
              <a:tblGrid>
                <a:gridCol w="2049893">
                  <a:extLst>
                    <a:ext uri="{9D8B030D-6E8A-4147-A177-3AD203B41FA5}">
                      <a16:colId xmlns:a16="http://schemas.microsoft.com/office/drawing/2014/main" val="23072638"/>
                    </a:ext>
                  </a:extLst>
                </a:gridCol>
                <a:gridCol w="1740739">
                  <a:extLst>
                    <a:ext uri="{9D8B030D-6E8A-4147-A177-3AD203B41FA5}">
                      <a16:colId xmlns:a16="http://schemas.microsoft.com/office/drawing/2014/main" val="2943489899"/>
                    </a:ext>
                  </a:extLst>
                </a:gridCol>
                <a:gridCol w="1981200">
                  <a:extLst>
                    <a:ext uri="{9D8B030D-6E8A-4147-A177-3AD203B41FA5}">
                      <a16:colId xmlns:a16="http://schemas.microsoft.com/office/drawing/2014/main" val="448909372"/>
                    </a:ext>
                  </a:extLst>
                </a:gridCol>
                <a:gridCol w="1605280">
                  <a:extLst>
                    <a:ext uri="{9D8B030D-6E8A-4147-A177-3AD203B41FA5}">
                      <a16:colId xmlns:a16="http://schemas.microsoft.com/office/drawing/2014/main" val="3493649900"/>
                    </a:ext>
                  </a:extLst>
                </a:gridCol>
                <a:gridCol w="1513840">
                  <a:extLst>
                    <a:ext uri="{9D8B030D-6E8A-4147-A177-3AD203B41FA5}">
                      <a16:colId xmlns:a16="http://schemas.microsoft.com/office/drawing/2014/main" val="2006197044"/>
                    </a:ext>
                  </a:extLst>
                </a:gridCol>
              </a:tblGrid>
              <a:tr h="506413">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 别</a:t>
                      </a:r>
                      <a:endParaRPr kumimoji="0"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小 麦</a:t>
                      </a:r>
                      <a:endParaRPr kumimoji="0"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 麦</a:t>
                      </a:r>
                      <a:endParaRPr kumimoji="0"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燕 麦</a:t>
                      </a:r>
                      <a:endParaRPr kumimoji="0" lang="zh-CN" altLang="en-US"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黑 麦</a:t>
                      </a:r>
                      <a:endParaRPr kumimoji="0" lang="zh-CN" altLang="en-US"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6578675"/>
                  </a:ext>
                </a:extLst>
              </a:tr>
              <a:tr h="465138">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花序</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穗状</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穗状</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圆锥</a:t>
                      </a:r>
                      <a:endParaRPr kumimoji="0" lang="zh-CN" altLang="en-US" sz="20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穗状</a:t>
                      </a:r>
                      <a:endParaRPr kumimoji="0" lang="zh-CN" altLang="en-US" sz="20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2542068"/>
                  </a:ext>
                </a:extLst>
              </a:tr>
              <a:tr h="771525">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每穗轴节上着生小穗数</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小穗梗上着生一小穗</a:t>
                      </a:r>
                      <a:endParaRPr kumimoji="0" lang="zh-CN" altLang="en-US" sz="20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3885945"/>
                  </a:ext>
                </a:extLst>
              </a:tr>
              <a:tr h="771525">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每个小穗结实小花数</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14156606"/>
                  </a:ext>
                </a:extLst>
              </a:tr>
              <a:tr h="1081088">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颖 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宽大多脉、有龙骨、顶齿</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狭小，无龙骨</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宽大，能包住花部</a:t>
                      </a:r>
                      <a:endParaRPr kumimoji="0" lang="zh-CN" altLang="en-US" sz="20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狭窄有明显龙骨</a:t>
                      </a:r>
                      <a:endParaRPr kumimoji="0" lang="zh-CN" altLang="en-US"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8194644"/>
                  </a:ext>
                </a:extLst>
              </a:tr>
              <a:tr h="773113">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 稃</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光滑、无龙骨</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具有明显龙骨</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光滑无龙骨</a:t>
                      </a:r>
                      <a:endParaRPr kumimoji="0" lang="zh-CN" altLang="en-US" sz="20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龙骨明显有茸毛</a:t>
                      </a:r>
                      <a:endParaRPr kumimoji="0" lang="zh-CN" altLang="en-US"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1884056"/>
                  </a:ext>
                </a:extLst>
              </a:tr>
              <a:tr h="771525">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芒着生位置</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外稃背端部顶端稍下</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外稃顶端</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外稃背部顶端下方</a:t>
                      </a:r>
                      <a:r>
                        <a:rPr kumimoji="0"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1/3</a:t>
                      </a:r>
                      <a:r>
                        <a:rPr kumimoji="0" lang="zh-CN" altLang="en-US"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处</a:t>
                      </a:r>
                      <a:endParaRPr kumimoji="0" lang="zh-CN" altLang="en-US" sz="20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外稃顶端</a:t>
                      </a:r>
                      <a:endParaRPr kumimoji="0" lang="zh-CN" altLang="en-US"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0433347"/>
                  </a:ext>
                </a:extLst>
              </a:tr>
            </a:tbl>
          </a:graphicData>
        </a:graphic>
      </p:graphicFrame>
    </p:spTree>
    <p:extLst>
      <p:ext uri="{BB962C8B-B14F-4D97-AF65-F5344CB8AC3E}">
        <p14:creationId xmlns:p14="http://schemas.microsoft.com/office/powerpoint/2010/main" val="237719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100361" name="Group 9"/>
          <p:cNvGrpSpPr>
            <a:grpSpLocks/>
          </p:cNvGrpSpPr>
          <p:nvPr/>
        </p:nvGrpSpPr>
        <p:grpSpPr bwMode="auto">
          <a:xfrm>
            <a:off x="1597025" y="1339851"/>
            <a:ext cx="9107488" cy="3960813"/>
            <a:chOff x="46" y="527"/>
            <a:chExt cx="5737" cy="2495"/>
          </a:xfrm>
        </p:grpSpPr>
        <p:pic>
          <p:nvPicPr>
            <p:cNvPr id="100356" name="Picture 4" descr="小麦穗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 y="527"/>
              <a:ext cx="1020" cy="2495"/>
            </a:xfrm>
            <a:prstGeom prst="rect">
              <a:avLst/>
            </a:prstGeom>
            <a:noFill/>
            <a:extLst>
              <a:ext uri="{909E8E84-426E-40DD-AFC4-6F175D3DCCD1}">
                <a14:hiddenFill xmlns:a14="http://schemas.microsoft.com/office/drawing/2010/main">
                  <a:solidFill>
                    <a:srgbClr val="FFFFFF"/>
                  </a:solidFill>
                </a14:hiddenFill>
              </a:ext>
            </a:extLst>
          </p:spPr>
        </p:pic>
        <p:pic>
          <p:nvPicPr>
            <p:cNvPr id="100357" name="Picture 5" descr="Six-rowed balrey (three grains per spike trip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 y="527"/>
              <a:ext cx="1313" cy="2495"/>
            </a:xfrm>
            <a:prstGeom prst="rect">
              <a:avLst/>
            </a:prstGeom>
            <a:noFill/>
            <a:extLst>
              <a:ext uri="{909E8E84-426E-40DD-AFC4-6F175D3DCCD1}">
                <a14:hiddenFill xmlns:a14="http://schemas.microsoft.com/office/drawing/2010/main">
                  <a:solidFill>
                    <a:srgbClr val="FFFFFF"/>
                  </a:solidFill>
                </a14:hiddenFill>
              </a:ext>
            </a:extLst>
          </p:spPr>
        </p:pic>
        <p:pic>
          <p:nvPicPr>
            <p:cNvPr id="100358" name="Picture 6" descr="avsativa[1]"/>
            <p:cNvPicPr>
              <a:picLocks noChangeAspect="1" noChangeArrowheads="1"/>
            </p:cNvPicPr>
            <p:nvPr/>
          </p:nvPicPr>
          <p:blipFill>
            <a:blip r:embed="rId4">
              <a:extLst>
                <a:ext uri="{28A0092B-C50C-407E-A947-70E740481C1C}">
                  <a14:useLocalDpi xmlns:a14="http://schemas.microsoft.com/office/drawing/2010/main" val="0"/>
                </a:ext>
              </a:extLst>
            </a:blip>
            <a:srcRect r="2049" b="8850"/>
            <a:stretch>
              <a:fillRect/>
            </a:stretch>
          </p:blipFill>
          <p:spPr bwMode="auto">
            <a:xfrm rot="-21600000">
              <a:off x="2562" y="527"/>
              <a:ext cx="1708" cy="2495"/>
            </a:xfrm>
            <a:prstGeom prst="rect">
              <a:avLst/>
            </a:prstGeom>
            <a:noFill/>
            <a:extLst>
              <a:ext uri="{909E8E84-426E-40DD-AFC4-6F175D3DCCD1}">
                <a14:hiddenFill xmlns:a14="http://schemas.microsoft.com/office/drawing/2010/main">
                  <a:solidFill>
                    <a:srgbClr val="FFFFFF"/>
                  </a:solidFill>
                </a14:hiddenFill>
              </a:ext>
            </a:extLst>
          </p:spPr>
        </p:pic>
        <p:pic>
          <p:nvPicPr>
            <p:cNvPr id="100359" name="Picture 7" descr="Rogg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838" y="1078"/>
              <a:ext cx="2495" cy="1394"/>
            </a:xfrm>
            <a:prstGeom prst="rect">
              <a:avLst/>
            </a:prstGeom>
            <a:noFill/>
            <a:extLst>
              <a:ext uri="{909E8E84-426E-40DD-AFC4-6F175D3DCCD1}">
                <a14:hiddenFill xmlns:a14="http://schemas.microsoft.com/office/drawing/2010/main">
                  <a:solidFill>
                    <a:srgbClr val="FFFFFF"/>
                  </a:solidFill>
                </a14:hiddenFill>
              </a:ext>
            </a:extLst>
          </p:spPr>
        </p:pic>
      </p:grpSp>
      <p:sp>
        <p:nvSpPr>
          <p:cNvPr id="100362" name="Text Box 10"/>
          <p:cNvSpPr txBox="1">
            <a:spLocks noChangeArrowheads="1"/>
          </p:cNvSpPr>
          <p:nvPr/>
        </p:nvSpPr>
        <p:spPr bwMode="auto">
          <a:xfrm>
            <a:off x="3575050" y="5589589"/>
            <a:ext cx="5113338" cy="396875"/>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solidFill>
                  <a:schemeClr val="bg1"/>
                </a:solidFill>
                <a:effectLst>
                  <a:outerShdw blurRad="38100" dist="38100" dir="2700000" algn="tl">
                    <a:srgbClr val="006600"/>
                  </a:outerShdw>
                </a:effectLst>
              </a:rPr>
              <a:t>左起依次为：小麦、大麦、燕麦、黑麦麦穗</a:t>
            </a:r>
          </a:p>
        </p:txBody>
      </p:sp>
    </p:spTree>
    <p:extLst>
      <p:ext uri="{BB962C8B-B14F-4D97-AF65-F5344CB8AC3E}">
        <p14:creationId xmlns:p14="http://schemas.microsoft.com/office/powerpoint/2010/main" val="3879067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DFE10B8-8EC0-426B-BB45-5AE90B468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587" y="833235"/>
            <a:ext cx="3333136" cy="2756729"/>
          </a:xfrm>
          <a:prstGeom prst="rect">
            <a:avLst/>
          </a:prstGeom>
        </p:spPr>
      </p:pic>
      <p:pic>
        <p:nvPicPr>
          <p:cNvPr id="6" name="Picture 4">
            <a:extLst>
              <a:ext uri="{FF2B5EF4-FFF2-40B4-BE49-F238E27FC236}">
                <a16:creationId xmlns:a16="http://schemas.microsoft.com/office/drawing/2014/main" id="{14B21D85-5D28-4EA4-896D-2D2A2138A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279" y="4229917"/>
            <a:ext cx="2517058" cy="2095500"/>
          </a:xfrm>
          <a:prstGeom prst="rect">
            <a:avLst/>
          </a:prstGeom>
        </p:spPr>
      </p:pic>
      <p:pic>
        <p:nvPicPr>
          <p:cNvPr id="7" name="Picture 5">
            <a:extLst>
              <a:ext uri="{FF2B5EF4-FFF2-40B4-BE49-F238E27FC236}">
                <a16:creationId xmlns:a16="http://schemas.microsoft.com/office/drawing/2014/main" id="{3AB73CA8-7D8D-45D0-9EE7-A8E29B458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6839" y="833235"/>
            <a:ext cx="4147623" cy="2756728"/>
          </a:xfrm>
          <a:prstGeom prst="rect">
            <a:avLst/>
          </a:prstGeom>
        </p:spPr>
      </p:pic>
      <p:sp>
        <p:nvSpPr>
          <p:cNvPr id="8" name="TextBox 6">
            <a:extLst>
              <a:ext uri="{FF2B5EF4-FFF2-40B4-BE49-F238E27FC236}">
                <a16:creationId xmlns:a16="http://schemas.microsoft.com/office/drawing/2014/main" id="{BBB6ECE6-44FE-49E0-A17D-478CF96D337B}"/>
              </a:ext>
            </a:extLst>
          </p:cNvPr>
          <p:cNvSpPr txBox="1"/>
          <p:nvPr/>
        </p:nvSpPr>
        <p:spPr>
          <a:xfrm>
            <a:off x="2937386" y="393243"/>
            <a:ext cx="5152373" cy="369332"/>
          </a:xfrm>
          <a:prstGeom prst="rect">
            <a:avLst/>
          </a:prstGeom>
          <a:noFill/>
        </p:spPr>
        <p:txBody>
          <a:bodyPr wrap="none" rtlCol="0">
            <a:spAutoFit/>
          </a:bodyPr>
          <a:lstStyle/>
          <a:p>
            <a:r>
              <a:rPr lang="zh-CN" altLang="en-US" dirty="0"/>
              <a:t>    皮大麦                                                         青稞</a:t>
            </a:r>
          </a:p>
        </p:txBody>
      </p:sp>
      <p:pic>
        <p:nvPicPr>
          <p:cNvPr id="11" name="图片 10">
            <a:extLst>
              <a:ext uri="{FF2B5EF4-FFF2-40B4-BE49-F238E27FC236}">
                <a16:creationId xmlns:a16="http://schemas.microsoft.com/office/drawing/2014/main" id="{73FFE697-0D13-4C5C-9598-120E8B5C0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1587" y="4200808"/>
            <a:ext cx="3333136" cy="2153718"/>
          </a:xfrm>
          <a:prstGeom prst="rect">
            <a:avLst/>
          </a:prstGeom>
        </p:spPr>
      </p:pic>
      <p:sp>
        <p:nvSpPr>
          <p:cNvPr id="14" name="矩形 13">
            <a:extLst>
              <a:ext uri="{FF2B5EF4-FFF2-40B4-BE49-F238E27FC236}">
                <a16:creationId xmlns:a16="http://schemas.microsoft.com/office/drawing/2014/main" id="{C1F92646-85EC-4B5C-8B70-FC8CFE0193A8}"/>
              </a:ext>
            </a:extLst>
          </p:cNvPr>
          <p:cNvSpPr/>
          <p:nvPr/>
        </p:nvSpPr>
        <p:spPr>
          <a:xfrm>
            <a:off x="3157835" y="3831476"/>
            <a:ext cx="5152373" cy="369332"/>
          </a:xfrm>
          <a:prstGeom prst="rect">
            <a:avLst/>
          </a:prstGeom>
        </p:spPr>
        <p:txBody>
          <a:bodyPr wrap="none">
            <a:spAutoFit/>
          </a:bodyPr>
          <a:lstStyle/>
          <a:p>
            <a:r>
              <a:rPr lang="zh-CN" altLang="en-US" dirty="0"/>
              <a:t>燕麦                                                             裸大麦</a:t>
            </a:r>
          </a:p>
        </p:txBody>
      </p:sp>
    </p:spTree>
    <p:extLst>
      <p:ext uri="{BB962C8B-B14F-4D97-AF65-F5344CB8AC3E}">
        <p14:creationId xmlns:p14="http://schemas.microsoft.com/office/powerpoint/2010/main" val="130033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98309" name="Rectangle 5"/>
          <p:cNvSpPr>
            <a:spLocks noChangeArrowheads="1"/>
          </p:cNvSpPr>
          <p:nvPr/>
        </p:nvSpPr>
        <p:spPr bwMode="auto">
          <a:xfrm>
            <a:off x="4100770" y="698797"/>
            <a:ext cx="4339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宋体" panose="02010600030101010101" pitchFamily="2" charset="-122"/>
                <a:ea typeface="宋体" panose="02010600030101010101" pitchFamily="2" charset="-122"/>
              </a:rPr>
              <a:t>表</a:t>
            </a:r>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麦类作物种子的形态特征</a:t>
            </a:r>
          </a:p>
        </p:txBody>
      </p:sp>
      <p:pic>
        <p:nvPicPr>
          <p:cNvPr id="98310" name="Picture 6" descr="小麦籽粒"/>
          <p:cNvPicPr>
            <a:picLocks noChangeAspect="1" noChangeArrowheads="1"/>
          </p:cNvPicPr>
          <p:nvPr/>
        </p:nvPicPr>
        <p:blipFill>
          <a:blip r:embed="rId2">
            <a:extLst>
              <a:ext uri="{28A0092B-C50C-407E-A947-70E740481C1C}">
                <a14:useLocalDpi xmlns:a14="http://schemas.microsoft.com/office/drawing/2010/main" val="0"/>
              </a:ext>
            </a:extLst>
          </a:blip>
          <a:srcRect l="52719" t="34836" r="14665" b="33585"/>
          <a:stretch>
            <a:fillRect/>
          </a:stretch>
        </p:blipFill>
        <p:spPr bwMode="auto">
          <a:xfrm>
            <a:off x="1487487" y="4652964"/>
            <a:ext cx="2160588" cy="1800225"/>
          </a:xfrm>
          <a:prstGeom prst="rect">
            <a:avLst/>
          </a:prstGeom>
          <a:noFill/>
          <a:extLst>
            <a:ext uri="{909E8E84-426E-40DD-AFC4-6F175D3DCCD1}">
              <a14:hiddenFill xmlns:a14="http://schemas.microsoft.com/office/drawing/2010/main">
                <a:solidFill>
                  <a:srgbClr val="FFFFFF"/>
                </a:solidFill>
              </a14:hiddenFill>
            </a:ext>
          </a:extLst>
        </p:spPr>
      </p:pic>
      <p:pic>
        <p:nvPicPr>
          <p:cNvPr id="98311" name="Picture 7" descr="0207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8" y="4652964"/>
            <a:ext cx="2195512" cy="1773237"/>
          </a:xfrm>
          <a:prstGeom prst="rect">
            <a:avLst/>
          </a:prstGeom>
          <a:noFill/>
          <a:extLst>
            <a:ext uri="{909E8E84-426E-40DD-AFC4-6F175D3DCCD1}">
              <a14:hiddenFill xmlns:a14="http://schemas.microsoft.com/office/drawing/2010/main">
                <a:solidFill>
                  <a:srgbClr val="FFFFFF"/>
                </a:solidFill>
              </a14:hiddenFill>
            </a:ext>
          </a:extLst>
        </p:spPr>
      </p:pic>
      <p:pic>
        <p:nvPicPr>
          <p:cNvPr id="98312" name="Picture 8" descr="n-oat1[1]"/>
          <p:cNvPicPr>
            <a:picLocks noChangeAspect="1" noChangeArrowheads="1"/>
          </p:cNvPicPr>
          <p:nvPr/>
        </p:nvPicPr>
        <p:blipFill>
          <a:blip r:embed="rId4">
            <a:extLst>
              <a:ext uri="{28A0092B-C50C-407E-A947-70E740481C1C}">
                <a14:useLocalDpi xmlns:a14="http://schemas.microsoft.com/office/drawing/2010/main" val="0"/>
              </a:ext>
            </a:extLst>
          </a:blip>
          <a:srcRect l="25308" t="44003" r="34715" b="22664"/>
          <a:stretch>
            <a:fillRect/>
          </a:stretch>
        </p:blipFill>
        <p:spPr bwMode="auto">
          <a:xfrm>
            <a:off x="6096000" y="4652964"/>
            <a:ext cx="21590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98313" name="Picture 9" descr="Rye1[1]"/>
          <p:cNvPicPr>
            <a:picLocks noChangeAspect="1" noChangeArrowheads="1"/>
          </p:cNvPicPr>
          <p:nvPr/>
        </p:nvPicPr>
        <p:blipFill>
          <a:blip r:embed="rId5">
            <a:extLst>
              <a:ext uri="{28A0092B-C50C-407E-A947-70E740481C1C}">
                <a14:useLocalDpi xmlns:a14="http://schemas.microsoft.com/office/drawing/2010/main" val="0"/>
              </a:ext>
            </a:extLst>
          </a:blip>
          <a:srcRect l="30518" t="29550" r="41325" b="42802"/>
          <a:stretch>
            <a:fillRect/>
          </a:stretch>
        </p:blipFill>
        <p:spPr bwMode="auto">
          <a:xfrm>
            <a:off x="8401050" y="4652964"/>
            <a:ext cx="2159000" cy="1798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8404" name="Group 100"/>
          <p:cNvGraphicFramePr>
            <a:graphicFrameLocks noGrp="1"/>
          </p:cNvGraphicFramePr>
          <p:nvPr>
            <p:ph/>
            <p:extLst>
              <p:ext uri="{D42A27DB-BD31-4B8C-83A1-F6EECF244321}">
                <p14:modId xmlns:p14="http://schemas.microsoft.com/office/powerpoint/2010/main" val="2476155525"/>
              </p:ext>
            </p:extLst>
          </p:nvPr>
        </p:nvGraphicFramePr>
        <p:xfrm>
          <a:off x="1524001" y="1341438"/>
          <a:ext cx="8964613" cy="3130550"/>
        </p:xfrm>
        <a:graphic>
          <a:graphicData uri="http://schemas.openxmlformats.org/drawingml/2006/table">
            <a:tbl>
              <a:tblPr/>
              <a:tblGrid>
                <a:gridCol w="1584325">
                  <a:extLst>
                    <a:ext uri="{9D8B030D-6E8A-4147-A177-3AD203B41FA5}">
                      <a16:colId xmlns:a16="http://schemas.microsoft.com/office/drawing/2014/main" val="2689174567"/>
                    </a:ext>
                  </a:extLst>
                </a:gridCol>
                <a:gridCol w="2016125">
                  <a:extLst>
                    <a:ext uri="{9D8B030D-6E8A-4147-A177-3AD203B41FA5}">
                      <a16:colId xmlns:a16="http://schemas.microsoft.com/office/drawing/2014/main" val="2225706636"/>
                    </a:ext>
                  </a:extLst>
                </a:gridCol>
                <a:gridCol w="1617663">
                  <a:extLst>
                    <a:ext uri="{9D8B030D-6E8A-4147-A177-3AD203B41FA5}">
                      <a16:colId xmlns:a16="http://schemas.microsoft.com/office/drawing/2014/main" val="1577731010"/>
                    </a:ext>
                  </a:extLst>
                </a:gridCol>
                <a:gridCol w="1695450">
                  <a:extLst>
                    <a:ext uri="{9D8B030D-6E8A-4147-A177-3AD203B41FA5}">
                      <a16:colId xmlns:a16="http://schemas.microsoft.com/office/drawing/2014/main" val="434666829"/>
                    </a:ext>
                  </a:extLst>
                </a:gridCol>
                <a:gridCol w="2051050">
                  <a:extLst>
                    <a:ext uri="{9D8B030D-6E8A-4147-A177-3AD203B41FA5}">
                      <a16:colId xmlns:a16="http://schemas.microsoft.com/office/drawing/2014/main" val="3855480189"/>
                    </a:ext>
                  </a:extLst>
                </a:gridCol>
              </a:tblGrid>
              <a:tr h="444500">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类别</a:t>
                      </a:r>
                      <a:b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项目</a:t>
                      </a:r>
                      <a:endParaRPr kumimoji="0" lang="zh-CN" altLang="en-US" sz="3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小麦</a:t>
                      </a:r>
                      <a:endParaRPr kumimoji="0" lang="zh-CN" altLang="en-US" sz="3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大麦</a:t>
                      </a:r>
                      <a:endPar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燕麦</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黑麦</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4169080"/>
                  </a:ext>
                </a:extLst>
              </a:tr>
              <a:tr h="2293938">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顶端茸毛有无</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子粒表面</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形态</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颜色</a:t>
                      </a:r>
                      <a:endParaRPr kumimoji="0" lang="zh-CN" altLang="en-US" sz="3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有或少</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光滑</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椭圆、长圆或卵圆</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白、红</a:t>
                      </a:r>
                      <a:endParaRPr kumimoji="0" lang="zh-CN" altLang="en-US" sz="3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光滑或有皱纹</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长椭圆两头尖</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黄色</a:t>
                      </a:r>
                      <a:endParaRPr kumimoji="0" lang="zh-CN" altLang="en-US" sz="3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有茸毛</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有茸毛易擦去</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长圆、顶端尖</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黄色</a:t>
                      </a:r>
                      <a:endParaRPr kumimoji="0" lang="zh-CN" altLang="en-US" sz="3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8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8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有茸毛</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稍有皱纹</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较圆长、顶端平齐</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8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青灰色、黄褐色</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8016781"/>
                  </a:ext>
                </a:extLst>
              </a:tr>
            </a:tbl>
          </a:graphicData>
        </a:graphic>
      </p:graphicFrame>
    </p:spTree>
    <p:extLst>
      <p:ext uri="{BB962C8B-B14F-4D97-AF65-F5344CB8AC3E}">
        <p14:creationId xmlns:p14="http://schemas.microsoft.com/office/powerpoint/2010/main" val="35603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1AECD29-0306-40D5-AF85-F1FEE12B5B06}"/>
              </a:ext>
            </a:extLst>
          </p:cNvPr>
          <p:cNvSpPr>
            <a:spLocks noGrp="1"/>
          </p:cNvSpPr>
          <p:nvPr>
            <p:ph type="title"/>
          </p:nvPr>
        </p:nvSpPr>
        <p:spPr>
          <a:xfrm>
            <a:off x="420601" y="-395720"/>
            <a:ext cx="10515600" cy="1325563"/>
          </a:xfrm>
        </p:spPr>
        <p:txBody>
          <a:bodyPr>
            <a:normAutofit/>
          </a:bodyPr>
          <a:lstStyle/>
          <a:p>
            <a:r>
              <a:rPr lang="zh-CN" altLang="en-US" sz="3600" b="1" dirty="0">
                <a:latin typeface="宋体" panose="02010600030101010101" pitchFamily="2" charset="-122"/>
                <a:ea typeface="宋体" panose="02010600030101010101" pitchFamily="2" charset="-122"/>
              </a:rPr>
              <a:t>一、大、小麦植物学特征</a:t>
            </a:r>
          </a:p>
        </p:txBody>
      </p:sp>
      <p:sp>
        <p:nvSpPr>
          <p:cNvPr id="8" name="文本框 7">
            <a:extLst>
              <a:ext uri="{FF2B5EF4-FFF2-40B4-BE49-F238E27FC236}">
                <a16:creationId xmlns:a16="http://schemas.microsoft.com/office/drawing/2014/main" id="{E78B9E8F-969D-4B49-8A42-B003F0D5EA32}"/>
              </a:ext>
            </a:extLst>
          </p:cNvPr>
          <p:cNvSpPr txBox="1"/>
          <p:nvPr/>
        </p:nvSpPr>
        <p:spPr>
          <a:xfrm>
            <a:off x="258643" y="3202320"/>
            <a:ext cx="101929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3200" b="1" dirty="0">
                <a:ln w="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小麦</a:t>
            </a:r>
          </a:p>
        </p:txBody>
      </p:sp>
      <p:sp>
        <p:nvSpPr>
          <p:cNvPr id="9" name="左大括号 8">
            <a:extLst>
              <a:ext uri="{FF2B5EF4-FFF2-40B4-BE49-F238E27FC236}">
                <a16:creationId xmlns:a16="http://schemas.microsoft.com/office/drawing/2014/main" id="{62FB4F03-2C19-4867-916A-4D4F872426EA}"/>
              </a:ext>
            </a:extLst>
          </p:cNvPr>
          <p:cNvSpPr/>
          <p:nvPr/>
        </p:nvSpPr>
        <p:spPr>
          <a:xfrm>
            <a:off x="1300397" y="1493924"/>
            <a:ext cx="432000" cy="392176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B7C8F49-F385-4F81-9D88-B685A0B6199A}"/>
              </a:ext>
            </a:extLst>
          </p:cNvPr>
          <p:cNvSpPr txBox="1"/>
          <p:nvPr/>
        </p:nvSpPr>
        <p:spPr>
          <a:xfrm>
            <a:off x="1558933" y="3542332"/>
            <a:ext cx="1482949" cy="954107"/>
          </a:xfrm>
          <a:prstGeom prst="rect">
            <a:avLst/>
          </a:prstGeom>
          <a:noFill/>
        </p:spPr>
        <p:txBody>
          <a:bodyPr wrap="square" rtlCol="0">
            <a:spAutoFit/>
          </a:bodyPr>
          <a:lstStyle>
            <a:defPPr>
              <a:defRPr lang="zh-CN"/>
            </a:defPPr>
            <a:lvl1pPr>
              <a:defRPr sz="2800" b="1">
                <a:latin typeface="宋体" panose="02010600030101010101" pitchFamily="2" charset="-122"/>
                <a:ea typeface="宋体" panose="02010600030101010101" pitchFamily="2" charset="-122"/>
              </a:defRPr>
            </a:lvl1pPr>
          </a:lstStyle>
          <a:p>
            <a:pPr algn="ctr"/>
            <a:r>
              <a:rPr lang="zh-CN" altLang="en-US" dirty="0"/>
              <a:t>叶片</a:t>
            </a:r>
            <a:endParaRPr lang="en-US" altLang="zh-CN" dirty="0"/>
          </a:p>
          <a:p>
            <a:pPr algn="ctr"/>
            <a:r>
              <a:rPr lang="zh-CN" altLang="en-US" dirty="0"/>
              <a:t>（真叶）</a:t>
            </a:r>
          </a:p>
        </p:txBody>
      </p:sp>
      <p:sp>
        <p:nvSpPr>
          <p:cNvPr id="12" name="文本框 11">
            <a:extLst>
              <a:ext uri="{FF2B5EF4-FFF2-40B4-BE49-F238E27FC236}">
                <a16:creationId xmlns:a16="http://schemas.microsoft.com/office/drawing/2014/main" id="{9FF950E8-5D84-4386-A3DB-B67B1B83ED48}"/>
              </a:ext>
            </a:extLst>
          </p:cNvPr>
          <p:cNvSpPr txBox="1"/>
          <p:nvPr/>
        </p:nvSpPr>
        <p:spPr>
          <a:xfrm>
            <a:off x="1802768" y="2569468"/>
            <a:ext cx="906017" cy="523220"/>
          </a:xfrm>
          <a:prstGeom prst="rect">
            <a:avLst/>
          </a:prstGeom>
          <a:noFill/>
        </p:spPr>
        <p:txBody>
          <a:bodyPr wrap="none" rtlCol="0">
            <a:spAutoFit/>
          </a:bodyPr>
          <a:lstStyle>
            <a:defPPr>
              <a:defRPr lang="zh-CN"/>
            </a:defPPr>
            <a:lvl1pPr>
              <a:defRPr sz="2800" b="1">
                <a:latin typeface="宋体" panose="02010600030101010101" pitchFamily="2" charset="-122"/>
                <a:ea typeface="宋体" panose="02010600030101010101" pitchFamily="2" charset="-122"/>
              </a:defRPr>
            </a:lvl1pPr>
          </a:lstStyle>
          <a:p>
            <a:r>
              <a:rPr lang="zh-CN" altLang="en-US" dirty="0"/>
              <a:t>茎秆</a:t>
            </a:r>
          </a:p>
        </p:txBody>
      </p:sp>
      <p:sp>
        <p:nvSpPr>
          <p:cNvPr id="13" name="文本框 12">
            <a:extLst>
              <a:ext uri="{FF2B5EF4-FFF2-40B4-BE49-F238E27FC236}">
                <a16:creationId xmlns:a16="http://schemas.microsoft.com/office/drawing/2014/main" id="{D22E9D4A-EC01-4E45-887F-B8ED094FEC6F}"/>
              </a:ext>
            </a:extLst>
          </p:cNvPr>
          <p:cNvSpPr txBox="1"/>
          <p:nvPr/>
        </p:nvSpPr>
        <p:spPr>
          <a:xfrm>
            <a:off x="1834638" y="1203252"/>
            <a:ext cx="902811" cy="523220"/>
          </a:xfrm>
          <a:prstGeom prst="rect">
            <a:avLst/>
          </a:prstGeom>
          <a:noFill/>
        </p:spPr>
        <p:txBody>
          <a:bodyPr wrap="none" rtlCol="0">
            <a:spAutoFit/>
          </a:bodyPr>
          <a:lstStyle/>
          <a:p>
            <a:r>
              <a:rPr lang="zh-CN" altLang="en-US" sz="2800" b="1" dirty="0">
                <a:latin typeface="宋体" panose="02010600030101010101" pitchFamily="2" charset="-122"/>
                <a:ea typeface="宋体" panose="02010600030101010101" pitchFamily="2" charset="-122"/>
              </a:rPr>
              <a:t>根系</a:t>
            </a:r>
          </a:p>
        </p:txBody>
      </p:sp>
      <p:sp>
        <p:nvSpPr>
          <p:cNvPr id="14" name="文本框 13">
            <a:extLst>
              <a:ext uri="{FF2B5EF4-FFF2-40B4-BE49-F238E27FC236}">
                <a16:creationId xmlns:a16="http://schemas.microsoft.com/office/drawing/2014/main" id="{E4B23372-DAD0-46BC-A478-0F165F3AA66C}"/>
              </a:ext>
            </a:extLst>
          </p:cNvPr>
          <p:cNvSpPr txBox="1"/>
          <p:nvPr/>
        </p:nvSpPr>
        <p:spPr>
          <a:xfrm>
            <a:off x="1699047" y="5192265"/>
            <a:ext cx="1988045" cy="523220"/>
          </a:xfrm>
          <a:prstGeom prst="rect">
            <a:avLst/>
          </a:prstGeom>
          <a:noFill/>
        </p:spPr>
        <p:txBody>
          <a:bodyPr wrap="none" rtlCol="0">
            <a:spAutoFit/>
          </a:bodyPr>
          <a:lstStyle/>
          <a:p>
            <a:r>
              <a:rPr lang="zh-CN" altLang="en-US" sz="2800" b="1" dirty="0">
                <a:latin typeface="宋体" panose="02010600030101010101" pitchFamily="2" charset="-122"/>
                <a:ea typeface="宋体" panose="02010600030101010101" pitchFamily="2" charset="-122"/>
              </a:rPr>
              <a:t>麦穗与籽粒</a:t>
            </a:r>
          </a:p>
        </p:txBody>
      </p:sp>
      <p:sp>
        <p:nvSpPr>
          <p:cNvPr id="15" name="矩形 14">
            <a:extLst>
              <a:ext uri="{FF2B5EF4-FFF2-40B4-BE49-F238E27FC236}">
                <a16:creationId xmlns:a16="http://schemas.microsoft.com/office/drawing/2014/main" id="{EF4CE1EE-DAFA-4A53-BBDE-72FDD90B7104}"/>
              </a:ext>
            </a:extLst>
          </p:cNvPr>
          <p:cNvSpPr/>
          <p:nvPr/>
        </p:nvSpPr>
        <p:spPr>
          <a:xfrm>
            <a:off x="2901537" y="1097781"/>
            <a:ext cx="326136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dirty="0"/>
              <a:t> 属须根系，依次先后分初生根</a:t>
            </a:r>
            <a:r>
              <a:rPr lang="zh-CN" altLang="en-US"/>
              <a:t>（种子根</a:t>
            </a:r>
            <a:r>
              <a:rPr lang="en-US" altLang="zh-CN" dirty="0"/>
              <a:t>/</a:t>
            </a:r>
            <a:r>
              <a:rPr lang="zh-CN" altLang="en-US" dirty="0"/>
              <a:t>胚根发育而来）和次生根（</a:t>
            </a:r>
            <a:r>
              <a:rPr lang="zh-CN" altLang="en-US"/>
              <a:t>节根</a:t>
            </a:r>
            <a:r>
              <a:rPr lang="en-US" altLang="zh-CN" dirty="0"/>
              <a:t>/</a:t>
            </a:r>
            <a:r>
              <a:rPr lang="zh-CN" altLang="en-US" dirty="0"/>
              <a:t>分蘖节上发生）</a:t>
            </a:r>
          </a:p>
        </p:txBody>
      </p:sp>
      <p:pic>
        <p:nvPicPr>
          <p:cNvPr id="16" name="图片 15">
            <a:extLst>
              <a:ext uri="{FF2B5EF4-FFF2-40B4-BE49-F238E27FC236}">
                <a16:creationId xmlns:a16="http://schemas.microsoft.com/office/drawing/2014/main" id="{CF476843-08F5-4484-B186-E9C4A3A6EC8B}"/>
              </a:ext>
            </a:extLst>
          </p:cNvPr>
          <p:cNvPicPr>
            <a:picLocks noChangeAspect="1"/>
          </p:cNvPicPr>
          <p:nvPr/>
        </p:nvPicPr>
        <p:blipFill>
          <a:blip r:embed="rId2"/>
          <a:stretch>
            <a:fillRect/>
          </a:stretch>
        </p:blipFill>
        <p:spPr>
          <a:xfrm>
            <a:off x="6453765" y="118194"/>
            <a:ext cx="1584449" cy="1623297"/>
          </a:xfrm>
          <a:prstGeom prst="rect">
            <a:avLst/>
          </a:prstGeom>
        </p:spPr>
      </p:pic>
      <p:sp>
        <p:nvSpPr>
          <p:cNvPr id="17" name="矩形 16">
            <a:extLst>
              <a:ext uri="{FF2B5EF4-FFF2-40B4-BE49-F238E27FC236}">
                <a16:creationId xmlns:a16="http://schemas.microsoft.com/office/drawing/2014/main" id="{D1B9EE56-9F89-424F-941D-16082D0AECC0}"/>
              </a:ext>
            </a:extLst>
          </p:cNvPr>
          <p:cNvSpPr/>
          <p:nvPr/>
        </p:nvSpPr>
        <p:spPr>
          <a:xfrm>
            <a:off x="2931961" y="2369413"/>
            <a:ext cx="322887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dirty="0">
                <a:solidFill>
                  <a:schemeClr val="dk1"/>
                </a:solidFill>
              </a:rPr>
              <a:t>茎秆细而且直立，圆筒形，有弹性，具抗倒作用，茎基部地下茎节可发生分蘖。</a:t>
            </a:r>
          </a:p>
        </p:txBody>
      </p:sp>
      <p:pic>
        <p:nvPicPr>
          <p:cNvPr id="18" name="图片 17">
            <a:extLst>
              <a:ext uri="{FF2B5EF4-FFF2-40B4-BE49-F238E27FC236}">
                <a16:creationId xmlns:a16="http://schemas.microsoft.com/office/drawing/2014/main" id="{3C708EB5-BA14-40D5-8A6B-F7CD74F8076F}"/>
              </a:ext>
            </a:extLst>
          </p:cNvPr>
          <p:cNvPicPr>
            <a:picLocks noChangeAspect="1"/>
          </p:cNvPicPr>
          <p:nvPr/>
        </p:nvPicPr>
        <p:blipFill rotWithShape="1">
          <a:blip r:embed="rId3"/>
          <a:srcRect r="9256"/>
          <a:stretch/>
        </p:blipFill>
        <p:spPr>
          <a:xfrm>
            <a:off x="6453764" y="1755476"/>
            <a:ext cx="1584450" cy="1537267"/>
          </a:xfrm>
          <a:prstGeom prst="rect">
            <a:avLst/>
          </a:prstGeom>
        </p:spPr>
      </p:pic>
      <p:sp>
        <p:nvSpPr>
          <p:cNvPr id="19" name="矩形 18">
            <a:extLst>
              <a:ext uri="{FF2B5EF4-FFF2-40B4-BE49-F238E27FC236}">
                <a16:creationId xmlns:a16="http://schemas.microsoft.com/office/drawing/2014/main" id="{F987258E-3027-41A2-8877-E50D6A25F920}"/>
              </a:ext>
            </a:extLst>
          </p:cNvPr>
          <p:cNvSpPr/>
          <p:nvPr/>
        </p:nvSpPr>
        <p:spPr>
          <a:xfrm>
            <a:off x="2931961" y="3484951"/>
            <a:ext cx="316868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dirty="0">
                <a:solidFill>
                  <a:schemeClr val="dk1"/>
                </a:solidFill>
              </a:rPr>
              <a:t>鞘、叶舌和叶耳，拔节前基部所生真叶称近根叶；拔节后，真叶叶鞘较长，抱住茎秆节间，称抱茎叶，最后一叶形如剑状，称为旗叶。</a:t>
            </a:r>
          </a:p>
        </p:txBody>
      </p:sp>
      <p:pic>
        <p:nvPicPr>
          <p:cNvPr id="20" name="图片 19">
            <a:extLst>
              <a:ext uri="{FF2B5EF4-FFF2-40B4-BE49-F238E27FC236}">
                <a16:creationId xmlns:a16="http://schemas.microsoft.com/office/drawing/2014/main" id="{94A4B992-6CA5-41C4-9419-B66EE4BEE7B9}"/>
              </a:ext>
            </a:extLst>
          </p:cNvPr>
          <p:cNvPicPr>
            <a:picLocks noChangeAspect="1"/>
          </p:cNvPicPr>
          <p:nvPr/>
        </p:nvPicPr>
        <p:blipFill>
          <a:blip r:embed="rId4"/>
          <a:stretch>
            <a:fillRect/>
          </a:stretch>
        </p:blipFill>
        <p:spPr>
          <a:xfrm>
            <a:off x="8263387" y="3423951"/>
            <a:ext cx="3053500" cy="1537267"/>
          </a:xfrm>
          <a:prstGeom prst="rect">
            <a:avLst/>
          </a:prstGeom>
        </p:spPr>
      </p:pic>
      <p:pic>
        <p:nvPicPr>
          <p:cNvPr id="21" name="图片 20">
            <a:extLst>
              <a:ext uri="{FF2B5EF4-FFF2-40B4-BE49-F238E27FC236}">
                <a16:creationId xmlns:a16="http://schemas.microsoft.com/office/drawing/2014/main" id="{F4C48E77-78DE-475A-A4B1-EDFB313F1248}"/>
              </a:ext>
            </a:extLst>
          </p:cNvPr>
          <p:cNvPicPr>
            <a:picLocks noChangeAspect="1"/>
          </p:cNvPicPr>
          <p:nvPr/>
        </p:nvPicPr>
        <p:blipFill>
          <a:blip r:embed="rId5"/>
          <a:stretch>
            <a:fillRect/>
          </a:stretch>
        </p:blipFill>
        <p:spPr>
          <a:xfrm>
            <a:off x="6441271" y="3453921"/>
            <a:ext cx="1675340" cy="1477328"/>
          </a:xfrm>
          <a:prstGeom prst="rect">
            <a:avLst/>
          </a:prstGeom>
        </p:spPr>
      </p:pic>
      <p:pic>
        <p:nvPicPr>
          <p:cNvPr id="22" name="图片 21">
            <a:extLst>
              <a:ext uri="{FF2B5EF4-FFF2-40B4-BE49-F238E27FC236}">
                <a16:creationId xmlns:a16="http://schemas.microsoft.com/office/drawing/2014/main" id="{D99666D5-B671-4424-8590-ABF2ED77E9B2}"/>
              </a:ext>
            </a:extLst>
          </p:cNvPr>
          <p:cNvPicPr>
            <a:picLocks noChangeAspect="1"/>
          </p:cNvPicPr>
          <p:nvPr/>
        </p:nvPicPr>
        <p:blipFill>
          <a:blip r:embed="rId6"/>
          <a:stretch>
            <a:fillRect/>
          </a:stretch>
        </p:blipFill>
        <p:spPr>
          <a:xfrm>
            <a:off x="8233703" y="1741490"/>
            <a:ext cx="1659329" cy="1503799"/>
          </a:xfrm>
          <a:prstGeom prst="rect">
            <a:avLst/>
          </a:prstGeom>
        </p:spPr>
      </p:pic>
      <p:pic>
        <p:nvPicPr>
          <p:cNvPr id="23" name="图片 22">
            <a:extLst>
              <a:ext uri="{FF2B5EF4-FFF2-40B4-BE49-F238E27FC236}">
                <a16:creationId xmlns:a16="http://schemas.microsoft.com/office/drawing/2014/main" id="{3C7AD928-5DDC-44F7-A153-DDB8588CD33D}"/>
              </a:ext>
            </a:extLst>
          </p:cNvPr>
          <p:cNvPicPr>
            <a:picLocks noChangeAspect="1"/>
          </p:cNvPicPr>
          <p:nvPr/>
        </p:nvPicPr>
        <p:blipFill>
          <a:blip r:embed="rId7"/>
          <a:stretch>
            <a:fillRect/>
          </a:stretch>
        </p:blipFill>
        <p:spPr>
          <a:xfrm>
            <a:off x="8263387" y="57085"/>
            <a:ext cx="1659329" cy="1592543"/>
          </a:xfrm>
          <a:prstGeom prst="rect">
            <a:avLst/>
          </a:prstGeom>
        </p:spPr>
      </p:pic>
      <p:sp>
        <p:nvSpPr>
          <p:cNvPr id="25" name="矩形 24">
            <a:extLst>
              <a:ext uri="{FF2B5EF4-FFF2-40B4-BE49-F238E27FC236}">
                <a16:creationId xmlns:a16="http://schemas.microsoft.com/office/drawing/2014/main" id="{A34BE9E7-4AF1-474E-997A-80AE87123A47}"/>
              </a:ext>
            </a:extLst>
          </p:cNvPr>
          <p:cNvSpPr/>
          <p:nvPr/>
        </p:nvSpPr>
        <p:spPr>
          <a:xfrm>
            <a:off x="3687092" y="5284568"/>
            <a:ext cx="3426089"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dirty="0">
                <a:solidFill>
                  <a:schemeClr val="dk1"/>
                </a:solidFill>
              </a:rPr>
              <a:t>小麦穗轴由多个穗节片组成，其上着生一无柄小穗，其中有</a:t>
            </a:r>
            <a:r>
              <a:rPr lang="en-US" altLang="zh-CN" dirty="0">
                <a:solidFill>
                  <a:schemeClr val="dk1"/>
                </a:solidFill>
              </a:rPr>
              <a:t>3-7</a:t>
            </a:r>
            <a:r>
              <a:rPr lang="zh-CN" altLang="en-US" dirty="0">
                <a:solidFill>
                  <a:schemeClr val="dk1"/>
                </a:solidFill>
              </a:rPr>
              <a:t>朵小花，但仅下部两朵小花结实。</a:t>
            </a:r>
          </a:p>
        </p:txBody>
      </p:sp>
      <p:pic>
        <p:nvPicPr>
          <p:cNvPr id="26" name="图片 25">
            <a:extLst>
              <a:ext uri="{FF2B5EF4-FFF2-40B4-BE49-F238E27FC236}">
                <a16:creationId xmlns:a16="http://schemas.microsoft.com/office/drawing/2014/main" id="{2E701F51-C134-4925-B498-4CF9716B106B}"/>
              </a:ext>
            </a:extLst>
          </p:cNvPr>
          <p:cNvPicPr>
            <a:picLocks noChangeAspect="1"/>
          </p:cNvPicPr>
          <p:nvPr/>
        </p:nvPicPr>
        <p:blipFill>
          <a:blip r:embed="rId8"/>
          <a:stretch>
            <a:fillRect/>
          </a:stretch>
        </p:blipFill>
        <p:spPr>
          <a:xfrm>
            <a:off x="7713102" y="5106412"/>
            <a:ext cx="2779851" cy="1537267"/>
          </a:xfrm>
          <a:prstGeom prst="rect">
            <a:avLst/>
          </a:prstGeom>
        </p:spPr>
      </p:pic>
    </p:spTree>
    <p:extLst>
      <p:ext uri="{BB962C8B-B14F-4D97-AF65-F5344CB8AC3E}">
        <p14:creationId xmlns:p14="http://schemas.microsoft.com/office/powerpoint/2010/main" val="23141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DAA0F-4B5A-452F-B8C4-8CC104BE8E17}"/>
              </a:ext>
            </a:extLst>
          </p:cNvPr>
          <p:cNvSpPr txBox="1"/>
          <p:nvPr/>
        </p:nvSpPr>
        <p:spPr>
          <a:xfrm>
            <a:off x="448634" y="1409816"/>
            <a:ext cx="101929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3200" b="1" dirty="0">
                <a:ln w="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大麦</a:t>
            </a:r>
          </a:p>
        </p:txBody>
      </p:sp>
      <p:sp>
        <p:nvSpPr>
          <p:cNvPr id="5" name="左大括号 4">
            <a:extLst>
              <a:ext uri="{FF2B5EF4-FFF2-40B4-BE49-F238E27FC236}">
                <a16:creationId xmlns:a16="http://schemas.microsoft.com/office/drawing/2014/main" id="{F6BE5C89-9593-476F-AF94-FF081D0E877B}"/>
              </a:ext>
            </a:extLst>
          </p:cNvPr>
          <p:cNvSpPr/>
          <p:nvPr/>
        </p:nvSpPr>
        <p:spPr>
          <a:xfrm>
            <a:off x="1570173" y="575569"/>
            <a:ext cx="324562" cy="2253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20845B3-AA35-412E-B77F-D43585A8686A}"/>
              </a:ext>
            </a:extLst>
          </p:cNvPr>
          <p:cNvSpPr txBox="1"/>
          <p:nvPr/>
        </p:nvSpPr>
        <p:spPr>
          <a:xfrm>
            <a:off x="1996976" y="313959"/>
            <a:ext cx="1627369" cy="523220"/>
          </a:xfrm>
          <a:prstGeom prst="rect">
            <a:avLst/>
          </a:prstGeom>
          <a:noFill/>
        </p:spPr>
        <p:txBody>
          <a:bodyPr wrap="none" rtlCol="0">
            <a:spAutoFit/>
          </a:bodyPr>
          <a:lstStyle/>
          <a:p>
            <a:r>
              <a:rPr lang="zh-CN" altLang="en-US" sz="2800" b="1" dirty="0">
                <a:latin typeface="宋体" panose="02010600030101010101" pitchFamily="2" charset="-122"/>
                <a:ea typeface="宋体" panose="02010600030101010101" pitchFamily="2" charset="-122"/>
              </a:rPr>
              <a:t>多棱大麦</a:t>
            </a:r>
          </a:p>
        </p:txBody>
      </p:sp>
      <p:sp>
        <p:nvSpPr>
          <p:cNvPr id="7" name="矩形 6">
            <a:extLst>
              <a:ext uri="{FF2B5EF4-FFF2-40B4-BE49-F238E27FC236}">
                <a16:creationId xmlns:a16="http://schemas.microsoft.com/office/drawing/2014/main" id="{8880CCA6-EFAE-411C-913C-B9D6958447AA}"/>
              </a:ext>
            </a:extLst>
          </p:cNvPr>
          <p:cNvSpPr/>
          <p:nvPr/>
        </p:nvSpPr>
        <p:spPr>
          <a:xfrm>
            <a:off x="3761886" y="262889"/>
            <a:ext cx="2039109" cy="65123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dirty="0">
                <a:solidFill>
                  <a:schemeClr val="dk1"/>
                </a:solidFill>
              </a:rPr>
              <a:t>每个穗轴</a:t>
            </a:r>
            <a:r>
              <a:rPr lang="zh-CN" altLang="en-US">
                <a:solidFill>
                  <a:schemeClr val="dk1"/>
                </a:solidFill>
              </a:rPr>
              <a:t>节上</a:t>
            </a:r>
            <a:r>
              <a:rPr lang="en-US" altLang="zh-CN" dirty="0">
                <a:solidFill>
                  <a:schemeClr val="dk1"/>
                </a:solidFill>
              </a:rPr>
              <a:t>3</a:t>
            </a:r>
            <a:r>
              <a:rPr lang="zh-CN" altLang="en-US" dirty="0">
                <a:solidFill>
                  <a:schemeClr val="dk1"/>
                </a:solidFill>
              </a:rPr>
              <a:t>个小穗均能发育结实</a:t>
            </a:r>
          </a:p>
        </p:txBody>
      </p:sp>
      <p:pic>
        <p:nvPicPr>
          <p:cNvPr id="8" name="图片 7">
            <a:extLst>
              <a:ext uri="{FF2B5EF4-FFF2-40B4-BE49-F238E27FC236}">
                <a16:creationId xmlns:a16="http://schemas.microsoft.com/office/drawing/2014/main" id="{443595C3-A5C2-4137-AF86-CCC62C20EBC1}"/>
              </a:ext>
            </a:extLst>
          </p:cNvPr>
          <p:cNvPicPr>
            <a:picLocks noChangeAspect="1"/>
          </p:cNvPicPr>
          <p:nvPr/>
        </p:nvPicPr>
        <p:blipFill rotWithShape="1">
          <a:blip r:embed="rId2"/>
          <a:srcRect r="40543"/>
          <a:stretch/>
        </p:blipFill>
        <p:spPr>
          <a:xfrm>
            <a:off x="6558542" y="122026"/>
            <a:ext cx="1543467" cy="2973193"/>
          </a:xfrm>
          <a:prstGeom prst="rect">
            <a:avLst/>
          </a:prstGeom>
        </p:spPr>
      </p:pic>
      <p:sp>
        <p:nvSpPr>
          <p:cNvPr id="9" name="文本框 8">
            <a:extLst>
              <a:ext uri="{FF2B5EF4-FFF2-40B4-BE49-F238E27FC236}">
                <a16:creationId xmlns:a16="http://schemas.microsoft.com/office/drawing/2014/main" id="{D445709E-DF80-4371-85C7-6F58C7D678EF}"/>
              </a:ext>
            </a:extLst>
          </p:cNvPr>
          <p:cNvSpPr txBox="1"/>
          <p:nvPr/>
        </p:nvSpPr>
        <p:spPr>
          <a:xfrm>
            <a:off x="2030420" y="2471883"/>
            <a:ext cx="1627369" cy="523220"/>
          </a:xfrm>
          <a:prstGeom prst="rect">
            <a:avLst/>
          </a:prstGeom>
          <a:noFill/>
        </p:spPr>
        <p:txBody>
          <a:bodyPr wrap="none" rtlCol="0">
            <a:spAutoFit/>
          </a:bodyPr>
          <a:lstStyle/>
          <a:p>
            <a:r>
              <a:rPr lang="zh-CN" altLang="en-US" sz="2800" b="1" dirty="0">
                <a:latin typeface="宋体" panose="02010600030101010101" pitchFamily="2" charset="-122"/>
                <a:ea typeface="宋体" panose="02010600030101010101" pitchFamily="2" charset="-122"/>
              </a:rPr>
              <a:t>二棱大麦</a:t>
            </a:r>
          </a:p>
        </p:txBody>
      </p:sp>
      <p:sp>
        <p:nvSpPr>
          <p:cNvPr id="10" name="矩形 9">
            <a:extLst>
              <a:ext uri="{FF2B5EF4-FFF2-40B4-BE49-F238E27FC236}">
                <a16:creationId xmlns:a16="http://schemas.microsoft.com/office/drawing/2014/main" id="{381E6713-FA56-42DF-A1B1-423D7E0B10DA}"/>
              </a:ext>
            </a:extLst>
          </p:cNvPr>
          <p:cNvSpPr/>
          <p:nvPr/>
        </p:nvSpPr>
        <p:spPr>
          <a:xfrm>
            <a:off x="3869445" y="1742634"/>
            <a:ext cx="2039109"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dirty="0">
                <a:solidFill>
                  <a:schemeClr val="dk1"/>
                </a:solidFill>
              </a:rPr>
              <a:t>每个穗轴节上仅中间小穗正常结实，穗轴上只有两行结实小穗。，饱满。</a:t>
            </a:r>
          </a:p>
        </p:txBody>
      </p:sp>
      <p:pic>
        <p:nvPicPr>
          <p:cNvPr id="11" name="图片 10">
            <a:extLst>
              <a:ext uri="{FF2B5EF4-FFF2-40B4-BE49-F238E27FC236}">
                <a16:creationId xmlns:a16="http://schemas.microsoft.com/office/drawing/2014/main" id="{5CDF5F6E-1AC6-4BF8-AB45-F5D7F95CD998}"/>
              </a:ext>
            </a:extLst>
          </p:cNvPr>
          <p:cNvPicPr>
            <a:picLocks noChangeAspect="1"/>
          </p:cNvPicPr>
          <p:nvPr/>
        </p:nvPicPr>
        <p:blipFill>
          <a:blip r:embed="rId3"/>
          <a:stretch>
            <a:fillRect/>
          </a:stretch>
        </p:blipFill>
        <p:spPr>
          <a:xfrm>
            <a:off x="7023091" y="3304515"/>
            <a:ext cx="3875574" cy="2609342"/>
          </a:xfrm>
          <a:prstGeom prst="rect">
            <a:avLst/>
          </a:prstGeom>
        </p:spPr>
      </p:pic>
      <p:pic>
        <p:nvPicPr>
          <p:cNvPr id="12" name="图片 11">
            <a:extLst>
              <a:ext uri="{FF2B5EF4-FFF2-40B4-BE49-F238E27FC236}">
                <a16:creationId xmlns:a16="http://schemas.microsoft.com/office/drawing/2014/main" id="{D95EB2D4-9B43-412F-98D5-FEEFC4E727EA}"/>
              </a:ext>
            </a:extLst>
          </p:cNvPr>
          <p:cNvPicPr>
            <a:picLocks noChangeAspect="1"/>
          </p:cNvPicPr>
          <p:nvPr/>
        </p:nvPicPr>
        <p:blipFill rotWithShape="1">
          <a:blip r:embed="rId4"/>
          <a:srcRect l="16019" t="28159" r="16477" b="9263"/>
          <a:stretch/>
        </p:blipFill>
        <p:spPr>
          <a:xfrm>
            <a:off x="7805547" y="186282"/>
            <a:ext cx="3093118" cy="2742542"/>
          </a:xfrm>
          <a:prstGeom prst="rect">
            <a:avLst/>
          </a:prstGeom>
        </p:spPr>
      </p:pic>
      <p:pic>
        <p:nvPicPr>
          <p:cNvPr id="2" name="图片 1">
            <a:extLst>
              <a:ext uri="{FF2B5EF4-FFF2-40B4-BE49-F238E27FC236}">
                <a16:creationId xmlns:a16="http://schemas.microsoft.com/office/drawing/2014/main" id="{3B404BC9-303F-40BD-937D-DB19B6C9C7BA}"/>
              </a:ext>
            </a:extLst>
          </p:cNvPr>
          <p:cNvPicPr>
            <a:picLocks noChangeAspect="1"/>
          </p:cNvPicPr>
          <p:nvPr/>
        </p:nvPicPr>
        <p:blipFill rotWithShape="1">
          <a:blip r:embed="rId5"/>
          <a:srcRect l="5726" t="27384" r="51049" b="12545"/>
          <a:stretch/>
        </p:blipFill>
        <p:spPr>
          <a:xfrm>
            <a:off x="1267783" y="3095219"/>
            <a:ext cx="4780012" cy="3736614"/>
          </a:xfrm>
          <a:prstGeom prst="rect">
            <a:avLst/>
          </a:prstGeom>
        </p:spPr>
      </p:pic>
    </p:spTree>
    <p:extLst>
      <p:ext uri="{BB962C8B-B14F-4D97-AF65-F5344CB8AC3E}">
        <p14:creationId xmlns:p14="http://schemas.microsoft.com/office/powerpoint/2010/main" val="1561017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DAA0F-4B5A-452F-B8C4-8CC104BE8E17}"/>
              </a:ext>
            </a:extLst>
          </p:cNvPr>
          <p:cNvSpPr txBox="1"/>
          <p:nvPr/>
        </p:nvSpPr>
        <p:spPr>
          <a:xfrm>
            <a:off x="350444" y="2361940"/>
            <a:ext cx="101929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3200" b="1" dirty="0">
                <a:ln w="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大麦</a:t>
            </a:r>
          </a:p>
        </p:txBody>
      </p:sp>
      <p:sp>
        <p:nvSpPr>
          <p:cNvPr id="5" name="左大括号 4">
            <a:extLst>
              <a:ext uri="{FF2B5EF4-FFF2-40B4-BE49-F238E27FC236}">
                <a16:creationId xmlns:a16="http://schemas.microsoft.com/office/drawing/2014/main" id="{F6BE5C89-9593-476F-AF94-FF081D0E877B}"/>
              </a:ext>
            </a:extLst>
          </p:cNvPr>
          <p:cNvSpPr/>
          <p:nvPr/>
        </p:nvSpPr>
        <p:spPr>
          <a:xfrm>
            <a:off x="1471983" y="1527693"/>
            <a:ext cx="324562" cy="2253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20845B3-AA35-412E-B77F-D43585A8686A}"/>
              </a:ext>
            </a:extLst>
          </p:cNvPr>
          <p:cNvSpPr txBox="1"/>
          <p:nvPr/>
        </p:nvSpPr>
        <p:spPr>
          <a:xfrm>
            <a:off x="1898786" y="1266083"/>
            <a:ext cx="1627369" cy="523220"/>
          </a:xfrm>
          <a:prstGeom prst="rect">
            <a:avLst/>
          </a:prstGeom>
          <a:noFill/>
        </p:spPr>
        <p:txBody>
          <a:bodyPr wrap="none" rtlCol="0">
            <a:spAutoFit/>
          </a:bodyPr>
          <a:lstStyle/>
          <a:p>
            <a:r>
              <a:rPr lang="zh-CN" altLang="en-US" sz="2800" b="1" dirty="0">
                <a:latin typeface="宋体" panose="02010600030101010101" pitchFamily="2" charset="-122"/>
                <a:ea typeface="宋体" panose="02010600030101010101" pitchFamily="2" charset="-122"/>
              </a:rPr>
              <a:t>皮大麦：</a:t>
            </a:r>
          </a:p>
        </p:txBody>
      </p:sp>
      <p:sp>
        <p:nvSpPr>
          <p:cNvPr id="9" name="文本框 8">
            <a:extLst>
              <a:ext uri="{FF2B5EF4-FFF2-40B4-BE49-F238E27FC236}">
                <a16:creationId xmlns:a16="http://schemas.microsoft.com/office/drawing/2014/main" id="{D445709E-DF80-4371-85C7-6F58C7D678EF}"/>
              </a:ext>
            </a:extLst>
          </p:cNvPr>
          <p:cNvSpPr txBox="1"/>
          <p:nvPr/>
        </p:nvSpPr>
        <p:spPr>
          <a:xfrm>
            <a:off x="1916436" y="3519350"/>
            <a:ext cx="1627369" cy="523220"/>
          </a:xfrm>
          <a:prstGeom prst="rect">
            <a:avLst/>
          </a:prstGeom>
          <a:noFill/>
        </p:spPr>
        <p:txBody>
          <a:bodyPr wrap="none" rtlCol="0">
            <a:spAutoFit/>
          </a:bodyPr>
          <a:lstStyle/>
          <a:p>
            <a:r>
              <a:rPr lang="zh-CN" altLang="en-US" sz="2800" b="1" dirty="0">
                <a:latin typeface="宋体" panose="02010600030101010101" pitchFamily="2" charset="-122"/>
                <a:ea typeface="宋体" panose="02010600030101010101" pitchFamily="2" charset="-122"/>
              </a:rPr>
              <a:t>裸大麦：</a:t>
            </a:r>
          </a:p>
        </p:txBody>
      </p:sp>
      <p:sp>
        <p:nvSpPr>
          <p:cNvPr id="2" name="矩形 1">
            <a:extLst>
              <a:ext uri="{FF2B5EF4-FFF2-40B4-BE49-F238E27FC236}">
                <a16:creationId xmlns:a16="http://schemas.microsoft.com/office/drawing/2014/main" id="{AFFAB354-23F0-47AB-BAF3-ECDED9633040}"/>
              </a:ext>
            </a:extLst>
          </p:cNvPr>
          <p:cNvSpPr/>
          <p:nvPr/>
        </p:nvSpPr>
        <p:spPr>
          <a:xfrm>
            <a:off x="3245921" y="3550127"/>
            <a:ext cx="2969083"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成熟后稃壳容易脱落</a:t>
            </a:r>
          </a:p>
        </p:txBody>
      </p:sp>
      <p:sp>
        <p:nvSpPr>
          <p:cNvPr id="3" name="矩形 2">
            <a:extLst>
              <a:ext uri="{FF2B5EF4-FFF2-40B4-BE49-F238E27FC236}">
                <a16:creationId xmlns:a16="http://schemas.microsoft.com/office/drawing/2014/main" id="{1469C571-8D0F-4FF0-8202-00759639B1D7}"/>
              </a:ext>
            </a:extLst>
          </p:cNvPr>
          <p:cNvSpPr/>
          <p:nvPr/>
        </p:nvSpPr>
        <p:spPr>
          <a:xfrm>
            <a:off x="3598858" y="1296860"/>
            <a:ext cx="2339102"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稃壳和籽粒粘连</a:t>
            </a:r>
          </a:p>
        </p:txBody>
      </p:sp>
      <p:sp>
        <p:nvSpPr>
          <p:cNvPr id="13" name="箭头: 右 12">
            <a:extLst>
              <a:ext uri="{FF2B5EF4-FFF2-40B4-BE49-F238E27FC236}">
                <a16:creationId xmlns:a16="http://schemas.microsoft.com/office/drawing/2014/main" id="{C3063409-D146-4B84-B36D-C99EA2469D27}"/>
              </a:ext>
            </a:extLst>
          </p:cNvPr>
          <p:cNvSpPr/>
          <p:nvPr/>
        </p:nvSpPr>
        <p:spPr>
          <a:xfrm flipH="1">
            <a:off x="6531105" y="3447140"/>
            <a:ext cx="426720" cy="595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331254E-2FC5-47B8-A612-5F7E87E147E1}"/>
              </a:ext>
            </a:extLst>
          </p:cNvPr>
          <p:cNvSpPr/>
          <p:nvPr/>
        </p:nvSpPr>
        <p:spPr>
          <a:xfrm>
            <a:off x="6983913" y="3289255"/>
            <a:ext cx="1723549"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西藏称什么</a:t>
            </a:r>
          </a:p>
        </p:txBody>
      </p:sp>
      <p:sp>
        <p:nvSpPr>
          <p:cNvPr id="15" name="矩形 14">
            <a:extLst>
              <a:ext uri="{FF2B5EF4-FFF2-40B4-BE49-F238E27FC236}">
                <a16:creationId xmlns:a16="http://schemas.microsoft.com/office/drawing/2014/main" id="{BFB2326D-8DE2-4EC0-AFE9-345EAFF34B0B}"/>
              </a:ext>
            </a:extLst>
          </p:cNvPr>
          <p:cNvSpPr/>
          <p:nvPr/>
        </p:nvSpPr>
        <p:spPr>
          <a:xfrm>
            <a:off x="6957825" y="4323555"/>
            <a:ext cx="2339102"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我省南通称什么</a:t>
            </a:r>
          </a:p>
        </p:txBody>
      </p:sp>
      <p:pic>
        <p:nvPicPr>
          <p:cNvPr id="16" name="图片 15">
            <a:extLst>
              <a:ext uri="{FF2B5EF4-FFF2-40B4-BE49-F238E27FC236}">
                <a16:creationId xmlns:a16="http://schemas.microsoft.com/office/drawing/2014/main" id="{FC80193B-30F6-4208-AACB-1472855CD033}"/>
              </a:ext>
            </a:extLst>
          </p:cNvPr>
          <p:cNvPicPr>
            <a:picLocks noChangeAspect="1"/>
          </p:cNvPicPr>
          <p:nvPr/>
        </p:nvPicPr>
        <p:blipFill>
          <a:blip r:embed="rId2"/>
          <a:stretch>
            <a:fillRect/>
          </a:stretch>
        </p:blipFill>
        <p:spPr>
          <a:xfrm>
            <a:off x="9399243" y="2970747"/>
            <a:ext cx="2533058" cy="2705615"/>
          </a:xfrm>
          <a:prstGeom prst="rect">
            <a:avLst/>
          </a:prstGeom>
        </p:spPr>
      </p:pic>
      <p:pic>
        <p:nvPicPr>
          <p:cNvPr id="17" name="图片 16">
            <a:extLst>
              <a:ext uri="{FF2B5EF4-FFF2-40B4-BE49-F238E27FC236}">
                <a16:creationId xmlns:a16="http://schemas.microsoft.com/office/drawing/2014/main" id="{DCD0A2B9-9665-4539-B353-4E9A06D0D500}"/>
              </a:ext>
            </a:extLst>
          </p:cNvPr>
          <p:cNvPicPr>
            <a:picLocks noChangeAspect="1"/>
          </p:cNvPicPr>
          <p:nvPr/>
        </p:nvPicPr>
        <p:blipFill>
          <a:blip r:embed="rId3"/>
          <a:stretch>
            <a:fillRect/>
          </a:stretch>
        </p:blipFill>
        <p:spPr>
          <a:xfrm>
            <a:off x="6461760" y="417674"/>
            <a:ext cx="2937483" cy="2443452"/>
          </a:xfrm>
          <a:prstGeom prst="rect">
            <a:avLst/>
          </a:prstGeom>
        </p:spPr>
      </p:pic>
      <p:pic>
        <p:nvPicPr>
          <p:cNvPr id="7" name="图片 6">
            <a:extLst>
              <a:ext uri="{FF2B5EF4-FFF2-40B4-BE49-F238E27FC236}">
                <a16:creationId xmlns:a16="http://schemas.microsoft.com/office/drawing/2014/main" id="{98E909A8-7E30-422D-BF90-DDF17D06A3EA}"/>
              </a:ext>
            </a:extLst>
          </p:cNvPr>
          <p:cNvPicPr>
            <a:picLocks noChangeAspect="1"/>
          </p:cNvPicPr>
          <p:nvPr/>
        </p:nvPicPr>
        <p:blipFill rotWithShape="1">
          <a:blip r:embed="rId4"/>
          <a:srcRect l="50000" t="46452" r="27177" b="36518"/>
          <a:stretch/>
        </p:blipFill>
        <p:spPr>
          <a:xfrm>
            <a:off x="1295748" y="4323554"/>
            <a:ext cx="5368225" cy="2253267"/>
          </a:xfrm>
          <a:prstGeom prst="rect">
            <a:avLst/>
          </a:prstGeom>
        </p:spPr>
      </p:pic>
    </p:spTree>
    <p:extLst>
      <p:ext uri="{BB962C8B-B14F-4D97-AF65-F5344CB8AC3E}">
        <p14:creationId xmlns:p14="http://schemas.microsoft.com/office/powerpoint/2010/main" val="4184031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C7C34-77BC-4753-BC94-464FDC31B5B0}"/>
              </a:ext>
            </a:extLst>
          </p:cNvPr>
          <p:cNvSpPr>
            <a:spLocks noGrp="1"/>
          </p:cNvSpPr>
          <p:nvPr>
            <p:ph type="title"/>
          </p:nvPr>
        </p:nvSpPr>
        <p:spPr>
          <a:xfrm>
            <a:off x="838200" y="263525"/>
            <a:ext cx="10515600" cy="1325563"/>
          </a:xfrm>
        </p:spPr>
        <p:txBody>
          <a:bodyPr/>
          <a:lstStyle/>
          <a:p>
            <a:r>
              <a:rPr lang="zh-CN" altLang="en-US" dirty="0">
                <a:latin typeface="宋体" panose="02010600030101010101" pitchFamily="2" charset="-122"/>
                <a:ea typeface="宋体" panose="02010600030101010101" pitchFamily="2" charset="-122"/>
              </a:rPr>
              <a:t>二、大、小麦的成熟期</a:t>
            </a:r>
          </a:p>
        </p:txBody>
      </p:sp>
      <p:sp>
        <p:nvSpPr>
          <p:cNvPr id="3" name="内容占位符 2">
            <a:extLst>
              <a:ext uri="{FF2B5EF4-FFF2-40B4-BE49-F238E27FC236}">
                <a16:creationId xmlns:a16="http://schemas.microsoft.com/office/drawing/2014/main" id="{216B6E5E-6ADA-40F1-AF64-C4D9D1AE64A8}"/>
              </a:ext>
            </a:extLst>
          </p:cNvPr>
          <p:cNvSpPr>
            <a:spLocks noGrp="1"/>
          </p:cNvSpPr>
          <p:nvPr>
            <p:ph idx="1"/>
          </p:nvPr>
        </p:nvSpPr>
        <p:spPr>
          <a:xfrm>
            <a:off x="972820" y="1532256"/>
            <a:ext cx="10002520" cy="4351338"/>
          </a:xfrm>
        </p:spPr>
        <p:txBody>
          <a:bodyPr>
            <a:normAutofit fontScale="85000" lnSpcReduction="10000"/>
          </a:bodyPr>
          <a:lstStyle/>
          <a:p>
            <a:pPr algn="just">
              <a:lnSpc>
                <a:spcPct val="150000"/>
              </a:lnSpc>
              <a:buClr>
                <a:srgbClr val="FF0000"/>
              </a:buClr>
              <a:buFont typeface="Wingdings" panose="05000000000000000000" pitchFamily="2" charset="2"/>
              <a:buChar char="Ø"/>
            </a:pPr>
            <a:r>
              <a:rPr lang="zh-CN" altLang="en-US" sz="3200" dirty="0">
                <a:solidFill>
                  <a:prstClr val="black"/>
                </a:solidFill>
                <a:latin typeface="宋体" panose="02010600030101010101" pitchFamily="2" charset="-122"/>
                <a:ea typeface="宋体" panose="02010600030101010101" pitchFamily="2" charset="-122"/>
                <a:sym typeface="+mn-ea"/>
              </a:rPr>
              <a:t>大、小麦从种子萌发到产生新的成熟种子的整个过程受生态条件和栽培条件的影响很大；</a:t>
            </a:r>
            <a:endParaRPr lang="en-US" altLang="zh-CN" sz="3200" dirty="0">
              <a:solidFill>
                <a:prstClr val="black"/>
              </a:solidFill>
              <a:latin typeface="宋体" panose="02010600030101010101" pitchFamily="2" charset="-122"/>
              <a:ea typeface="宋体" panose="02010600030101010101" pitchFamily="2" charset="-122"/>
              <a:sym typeface="+mn-ea"/>
            </a:endParaRPr>
          </a:p>
          <a:p>
            <a:pPr algn="just">
              <a:lnSpc>
                <a:spcPct val="150000"/>
              </a:lnSpc>
              <a:buClr>
                <a:srgbClr val="FF0000"/>
              </a:buClr>
              <a:buFont typeface="Wingdings" panose="05000000000000000000" pitchFamily="2" charset="2"/>
              <a:buChar char="Ø"/>
            </a:pPr>
            <a:r>
              <a:rPr lang="zh-CN" altLang="en-US" sz="3200" dirty="0">
                <a:solidFill>
                  <a:prstClr val="black"/>
                </a:solidFill>
                <a:latin typeface="宋体" panose="02010600030101010101" pitchFamily="2" charset="-122"/>
                <a:ea typeface="宋体" panose="02010600030101010101" pitchFamily="2" charset="-122"/>
                <a:sym typeface="+mn-ea"/>
              </a:rPr>
              <a:t>大、小麦一生中，形态特征、生理特性等也发生一系列变化；</a:t>
            </a:r>
            <a:endParaRPr lang="en-US" altLang="zh-CN" sz="3200" dirty="0">
              <a:solidFill>
                <a:prstClr val="black"/>
              </a:solidFill>
              <a:latin typeface="宋体" panose="02010600030101010101" pitchFamily="2" charset="-122"/>
              <a:ea typeface="宋体" panose="02010600030101010101" pitchFamily="2" charset="-122"/>
              <a:sym typeface="+mn-ea"/>
            </a:endParaRPr>
          </a:p>
          <a:p>
            <a:pPr algn="just">
              <a:lnSpc>
                <a:spcPct val="150000"/>
              </a:lnSpc>
              <a:buClr>
                <a:srgbClr val="FF0000"/>
              </a:buClr>
              <a:buFont typeface="Wingdings" panose="05000000000000000000" pitchFamily="2" charset="2"/>
              <a:buChar char="Ø"/>
            </a:pPr>
            <a:r>
              <a:rPr lang="zh-CN" altLang="en-US" sz="3200" dirty="0">
                <a:solidFill>
                  <a:prstClr val="black"/>
                </a:solidFill>
                <a:latin typeface="宋体" panose="02010600030101010101" pitchFamily="2" charset="-122"/>
                <a:ea typeface="宋体" panose="02010600030101010101" pitchFamily="2" charset="-122"/>
                <a:sym typeface="+mn-ea"/>
              </a:rPr>
              <a:t>根据这些变化将小麦的一生划分为播种、</a:t>
            </a:r>
            <a:r>
              <a:rPr lang="zh-CN" altLang="en-US" sz="3200" dirty="0">
                <a:solidFill>
                  <a:srgbClr val="FF0000"/>
                </a:solidFill>
                <a:latin typeface="宋体" panose="02010600030101010101" pitchFamily="2" charset="-122"/>
                <a:ea typeface="宋体" panose="02010600030101010101" pitchFamily="2" charset="-122"/>
                <a:sym typeface="+mn-ea"/>
              </a:rPr>
              <a:t>出苗</a:t>
            </a:r>
            <a:r>
              <a:rPr lang="zh-CN" altLang="en-US" sz="3200" dirty="0">
                <a:solidFill>
                  <a:prstClr val="black"/>
                </a:solidFill>
                <a:latin typeface="宋体" panose="02010600030101010101" pitchFamily="2" charset="-122"/>
                <a:ea typeface="宋体" panose="02010600030101010101" pitchFamily="2" charset="-122"/>
                <a:sym typeface="+mn-ea"/>
              </a:rPr>
              <a:t>、</a:t>
            </a:r>
            <a:r>
              <a:rPr lang="zh-CN" altLang="en-US" sz="3200" dirty="0">
                <a:solidFill>
                  <a:srgbClr val="FF0000"/>
                </a:solidFill>
                <a:latin typeface="宋体" panose="02010600030101010101" pitchFamily="2" charset="-122"/>
                <a:ea typeface="宋体" panose="02010600030101010101" pitchFamily="2" charset="-122"/>
                <a:sym typeface="+mn-ea"/>
              </a:rPr>
              <a:t>分蘖</a:t>
            </a:r>
            <a:r>
              <a:rPr lang="zh-CN" altLang="en-US" sz="3200" dirty="0">
                <a:solidFill>
                  <a:prstClr val="black"/>
                </a:solidFill>
                <a:latin typeface="宋体" panose="02010600030101010101" pitchFamily="2" charset="-122"/>
                <a:ea typeface="宋体" panose="02010600030101010101" pitchFamily="2" charset="-122"/>
                <a:sym typeface="+mn-ea"/>
              </a:rPr>
              <a:t>、越冬、</a:t>
            </a:r>
            <a:r>
              <a:rPr lang="zh-CN" altLang="en-US" sz="3200" dirty="0">
                <a:solidFill>
                  <a:srgbClr val="FF0000"/>
                </a:solidFill>
                <a:latin typeface="宋体" panose="02010600030101010101" pitchFamily="2" charset="-122"/>
                <a:ea typeface="宋体" panose="02010600030101010101" pitchFamily="2" charset="-122"/>
                <a:sym typeface="+mn-ea"/>
              </a:rPr>
              <a:t>返青</a:t>
            </a:r>
            <a:r>
              <a:rPr lang="zh-CN" altLang="en-US" sz="3200" dirty="0">
                <a:solidFill>
                  <a:prstClr val="black"/>
                </a:solidFill>
                <a:latin typeface="宋体" panose="02010600030101010101" pitchFamily="2" charset="-122"/>
                <a:ea typeface="宋体" panose="02010600030101010101" pitchFamily="2" charset="-122"/>
                <a:sym typeface="+mn-ea"/>
              </a:rPr>
              <a:t>、起身、</a:t>
            </a:r>
            <a:r>
              <a:rPr lang="zh-CN" altLang="en-US" sz="3200" dirty="0">
                <a:solidFill>
                  <a:srgbClr val="FF0000"/>
                </a:solidFill>
                <a:latin typeface="宋体" panose="02010600030101010101" pitchFamily="2" charset="-122"/>
                <a:ea typeface="宋体" panose="02010600030101010101" pitchFamily="2" charset="-122"/>
                <a:sym typeface="+mn-ea"/>
              </a:rPr>
              <a:t>拔节</a:t>
            </a:r>
            <a:r>
              <a:rPr lang="zh-CN" altLang="en-US" sz="3200" dirty="0">
                <a:solidFill>
                  <a:prstClr val="black"/>
                </a:solidFill>
                <a:latin typeface="宋体" panose="02010600030101010101" pitchFamily="2" charset="-122"/>
                <a:ea typeface="宋体" panose="02010600030101010101" pitchFamily="2" charset="-122"/>
                <a:sym typeface="+mn-ea"/>
              </a:rPr>
              <a:t>、挑旗、</a:t>
            </a:r>
            <a:r>
              <a:rPr lang="zh-CN" altLang="en-US" sz="3200" dirty="0">
                <a:solidFill>
                  <a:srgbClr val="FF0000"/>
                </a:solidFill>
                <a:latin typeface="宋体" panose="02010600030101010101" pitchFamily="2" charset="-122"/>
                <a:ea typeface="宋体" panose="02010600030101010101" pitchFamily="2" charset="-122"/>
                <a:sym typeface="+mn-ea"/>
              </a:rPr>
              <a:t>抽穗</a:t>
            </a:r>
            <a:r>
              <a:rPr lang="zh-CN" altLang="en-US" sz="3200" dirty="0">
                <a:solidFill>
                  <a:prstClr val="black"/>
                </a:solidFill>
                <a:latin typeface="宋体" panose="02010600030101010101" pitchFamily="2" charset="-122"/>
                <a:ea typeface="宋体" panose="02010600030101010101" pitchFamily="2" charset="-122"/>
                <a:sym typeface="+mn-ea"/>
              </a:rPr>
              <a:t>、开花、</a:t>
            </a:r>
            <a:r>
              <a:rPr lang="zh-CN" altLang="en-US" sz="3200" dirty="0">
                <a:solidFill>
                  <a:srgbClr val="FF0000"/>
                </a:solidFill>
                <a:latin typeface="宋体" panose="02010600030101010101" pitchFamily="2" charset="-122"/>
                <a:ea typeface="宋体" panose="02010600030101010101" pitchFamily="2" charset="-122"/>
                <a:sym typeface="+mn-ea"/>
              </a:rPr>
              <a:t>灌浆</a:t>
            </a:r>
            <a:r>
              <a:rPr lang="zh-CN" altLang="en-US" sz="3200" dirty="0">
                <a:solidFill>
                  <a:prstClr val="black"/>
                </a:solidFill>
                <a:latin typeface="宋体" panose="02010600030101010101" pitchFamily="2" charset="-122"/>
                <a:ea typeface="宋体" panose="02010600030101010101" pitchFamily="2" charset="-122"/>
                <a:sym typeface="+mn-ea"/>
              </a:rPr>
              <a:t>、</a:t>
            </a:r>
            <a:r>
              <a:rPr lang="zh-CN" altLang="en-US" sz="3200" dirty="0">
                <a:solidFill>
                  <a:srgbClr val="FF0000"/>
                </a:solidFill>
                <a:latin typeface="宋体" panose="02010600030101010101" pitchFamily="2" charset="-122"/>
                <a:ea typeface="宋体" panose="02010600030101010101" pitchFamily="2" charset="-122"/>
                <a:sym typeface="+mn-ea"/>
              </a:rPr>
              <a:t>成熟</a:t>
            </a:r>
            <a:r>
              <a:rPr lang="zh-CN" altLang="en-US" sz="3200" dirty="0">
                <a:solidFill>
                  <a:prstClr val="black"/>
                </a:solidFill>
                <a:latin typeface="宋体" panose="02010600030101010101" pitchFamily="2" charset="-122"/>
                <a:ea typeface="宋体" panose="02010600030101010101" pitchFamily="2" charset="-122"/>
                <a:sym typeface="+mn-ea"/>
              </a:rPr>
              <a:t>等生育时期。</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4395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2512672-211D-42E2-9AD4-404C262F1EF2}"/>
              </a:ext>
            </a:extLst>
          </p:cNvPr>
          <p:cNvSpPr>
            <a:spLocks noGrp="1"/>
          </p:cNvSpPr>
          <p:nvPr>
            <p:ph type="title"/>
          </p:nvPr>
        </p:nvSpPr>
        <p:spPr>
          <a:xfrm>
            <a:off x="838200" y="365125"/>
            <a:ext cx="10515600" cy="1325563"/>
          </a:xfrm>
        </p:spPr>
        <p:txBody>
          <a:bodyPr/>
          <a:lstStyle/>
          <a:p>
            <a:r>
              <a:rPr lang="zh-CN" altLang="en-US" dirty="0">
                <a:latin typeface="宋体" panose="02010600030101010101" pitchFamily="2" charset="-122"/>
                <a:ea typeface="宋体" panose="02010600030101010101" pitchFamily="2" charset="-122"/>
              </a:rPr>
              <a:t>（一）大、小麦成熟的阶段</a:t>
            </a:r>
          </a:p>
        </p:txBody>
      </p:sp>
      <p:sp>
        <p:nvSpPr>
          <p:cNvPr id="5" name="文本占位符 2">
            <a:extLst>
              <a:ext uri="{FF2B5EF4-FFF2-40B4-BE49-F238E27FC236}">
                <a16:creationId xmlns:a16="http://schemas.microsoft.com/office/drawing/2014/main" id="{BC4E540F-0DC4-46DD-BC1C-13B70142E5EE}"/>
              </a:ext>
            </a:extLst>
          </p:cNvPr>
          <p:cNvSpPr>
            <a:spLocks noGrp="1"/>
          </p:cNvSpPr>
          <p:nvPr>
            <p:ph idx="1"/>
          </p:nvPr>
        </p:nvSpPr>
        <p:spPr>
          <a:xfrm>
            <a:off x="1094740" y="1602105"/>
            <a:ext cx="10002520" cy="4351338"/>
          </a:xfrm>
        </p:spPr>
        <p:txBody>
          <a:bodyPr>
            <a:normAutofit fontScale="92500"/>
          </a:bodyPr>
          <a:lstStyle/>
          <a:p>
            <a:pPr algn="just">
              <a:lnSpc>
                <a:spcPct val="150000"/>
              </a:lnSpc>
              <a:buClr>
                <a:srgbClr val="FF0000"/>
              </a:buClr>
              <a:buFont typeface="Wingdings" panose="05000000000000000000" pitchFamily="2" charset="2"/>
              <a:buChar char="Ø"/>
            </a:pPr>
            <a:r>
              <a:rPr lang="zh-CN" altLang="en-US" sz="3200" dirty="0">
                <a:ln/>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乳熟期</a:t>
            </a:r>
            <a:r>
              <a:rPr lang="zh-CN" altLang="en-US" sz="3200" dirty="0">
                <a:ea typeface="楷体_GB2312"/>
                <a:cs typeface="楷体_GB2312"/>
              </a:rPr>
              <a:t>：</a:t>
            </a:r>
            <a:r>
              <a:rPr lang="en-US" altLang="zh-CN" sz="3200" dirty="0">
                <a:latin typeface="楷体_GB2312"/>
                <a:ea typeface="楷体_GB2312"/>
                <a:cs typeface="楷体_GB2312"/>
              </a:rPr>
              <a:t> </a:t>
            </a:r>
            <a:r>
              <a:rPr lang="zh-CN" altLang="en-US" sz="3200" dirty="0">
                <a:latin typeface="宋体" panose="02010600030101010101" pitchFamily="2" charset="-122"/>
              </a:rPr>
              <a:t>茎秆下部叶片开始转黄色，茎的大部分和中上部叶片、内外稃和籽粒都呈绿色，内含物乳汁状，籽粒鲜体积达最大，绝对含水量最高，胚已经发育完成。</a:t>
            </a:r>
          </a:p>
          <a:p>
            <a:pPr algn="just" fontAlgn="auto">
              <a:lnSpc>
                <a:spcPct val="150000"/>
              </a:lnSpc>
              <a:buClr>
                <a:srgbClr val="FF0000"/>
              </a:buClr>
              <a:buFont typeface="Wingdings" panose="05000000000000000000" pitchFamily="2" charset="2"/>
              <a:buChar char="Ø"/>
            </a:pPr>
            <a:r>
              <a:rPr lang="zh-CN" altLang="en-US" sz="3200" dirty="0">
                <a:ln/>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蜡熟期：</a:t>
            </a:r>
            <a:r>
              <a:rPr lang="zh-CN" altLang="en-US" sz="3200" dirty="0">
                <a:effectLst/>
                <a:latin typeface="Times New Roman" panose="02020603050405020304" pitchFamily="18" charset="0"/>
                <a:ea typeface="宋体" panose="02010600030101010101" pitchFamily="2" charset="-122"/>
                <a:cs typeface="Times New Roman" panose="02020603050405020304" pitchFamily="18" charset="0"/>
              </a:rPr>
              <a:t>籽粒大小、</a:t>
            </a:r>
            <a:r>
              <a:rPr lang="zh-CN" altLang="en-US" sz="32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颜色</a:t>
            </a:r>
            <a:r>
              <a:rPr lang="zh-CN" altLang="en-US" sz="3200" dirty="0">
                <a:effectLst/>
                <a:latin typeface="Times New Roman" panose="02020603050405020304" pitchFamily="18" charset="0"/>
                <a:ea typeface="宋体" panose="02010600030101010101" pitchFamily="2" charset="-122"/>
                <a:cs typeface="Times New Roman" panose="02020603050405020304" pitchFamily="18" charset="0"/>
              </a:rPr>
              <a:t>接近正常，内部呈蜡状，子粒含水22%，茎生叶基本变干，</a:t>
            </a:r>
            <a:r>
              <a:rPr lang="zh-CN" altLang="en-US" sz="3200" u="sng" dirty="0">
                <a:effectLst/>
                <a:latin typeface="Times New Roman" panose="02020603050405020304" pitchFamily="18" charset="0"/>
                <a:ea typeface="宋体" panose="02010600030101010101" pitchFamily="2" charset="-122"/>
                <a:cs typeface="Times New Roman" panose="02020603050405020304" pitchFamily="18" charset="0"/>
              </a:rPr>
              <a:t>蜡熟末期子粒干重达最大值，是适宜的收获期</a:t>
            </a:r>
            <a:r>
              <a:rPr lang="zh-CN" altLang="en-US" sz="3200" dirty="0">
                <a:effectLst/>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98842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2">
            <a:extLst>
              <a:ext uri="{FF2B5EF4-FFF2-40B4-BE49-F238E27FC236}">
                <a16:creationId xmlns:a16="http://schemas.microsoft.com/office/drawing/2014/main" id="{3C699F29-5259-4CAF-98E0-6E3BE8E4950A}"/>
              </a:ext>
            </a:extLst>
          </p:cNvPr>
          <p:cNvSpPr>
            <a:spLocks noGrp="1"/>
          </p:cNvSpPr>
          <p:nvPr>
            <p:ph idx="1"/>
          </p:nvPr>
        </p:nvSpPr>
        <p:spPr>
          <a:xfrm>
            <a:off x="1094740" y="1602105"/>
            <a:ext cx="10002520" cy="4351338"/>
          </a:xfrm>
        </p:spPr>
        <p:txBody>
          <a:bodyPr>
            <a:normAutofit lnSpcReduction="10000"/>
          </a:bodyPr>
          <a:lstStyle/>
          <a:p>
            <a:pPr algn="just" fontAlgn="auto">
              <a:lnSpc>
                <a:spcPct val="150000"/>
              </a:lnSpc>
              <a:buClr>
                <a:srgbClr val="FF0000"/>
              </a:buClr>
              <a:buFont typeface="Wingdings" panose="05000000000000000000" pitchFamily="2" charset="2"/>
              <a:buChar char="Ø"/>
            </a:pPr>
            <a:r>
              <a:rPr lang="zh-CN" altLang="en-US" sz="3200" dirty="0">
                <a:ln/>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完熟期：</a:t>
            </a:r>
            <a:r>
              <a:rPr lang="zh-CN" altLang="en-US" sz="3200" dirty="0">
                <a:latin typeface="宋体" panose="02010600030101010101" pitchFamily="2" charset="-122"/>
              </a:rPr>
              <a:t>籽粒已具备品种正常大小和颜色，内部变硬，含水率降至20%以下，干物质积累停止，6月上旬。</a:t>
            </a:r>
            <a:endParaRPr lang="en-US" altLang="zh-CN" sz="3200" dirty="0">
              <a:latin typeface="宋体" panose="02010600030101010101" pitchFamily="2" charset="-122"/>
            </a:endParaRPr>
          </a:p>
          <a:p>
            <a:pPr algn="just">
              <a:lnSpc>
                <a:spcPct val="150000"/>
              </a:lnSpc>
              <a:buClr>
                <a:srgbClr val="FF0000"/>
              </a:buClr>
              <a:buFont typeface="Wingdings" panose="05000000000000000000" pitchFamily="2" charset="2"/>
              <a:buChar char="Ø"/>
            </a:pPr>
            <a:r>
              <a:rPr lang="zh-CN" altLang="en-US" sz="3200" dirty="0">
                <a:ln/>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枯熟期</a:t>
            </a:r>
            <a:r>
              <a:rPr lang="zh-CN" altLang="en-US" sz="3200" dirty="0">
                <a:ea typeface="楷体_GB2312"/>
                <a:cs typeface="楷体_GB2312"/>
              </a:rPr>
              <a:t>：</a:t>
            </a:r>
            <a:r>
              <a:rPr lang="zh-CN" altLang="en-US" sz="3200" dirty="0">
                <a:latin typeface="宋体" panose="02010600030101010101" pitchFamily="2" charset="-122"/>
              </a:rPr>
              <a:t>又称过熟期，茎秆灰黄色或褐黄色，很脆，脱粒时易折断。籽粒硬而脆，极易落粒，收获时损失大；如逢阴雨，则粒色变暗，失去固有色泽，易在穗上发芽，品质变劣。</a:t>
            </a:r>
          </a:p>
          <a:p>
            <a:pPr algn="just" fontAlgn="auto">
              <a:lnSpc>
                <a:spcPct val="150000"/>
              </a:lnSpc>
              <a:buClr>
                <a:srgbClr val="FF0000"/>
              </a:buClr>
              <a:buFont typeface="Wingdings" panose="05000000000000000000" pitchFamily="2" charset="2"/>
              <a:buChar char="Ø"/>
            </a:pPr>
            <a:endParaRPr lang="zh-CN" altLang="en-US" sz="3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标题 1">
            <a:extLst>
              <a:ext uri="{FF2B5EF4-FFF2-40B4-BE49-F238E27FC236}">
                <a16:creationId xmlns:a16="http://schemas.microsoft.com/office/drawing/2014/main" id="{177F1457-D22E-4489-BB9B-BDF3236C6E3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latin typeface="宋体" panose="02010600030101010101" pitchFamily="2" charset="-122"/>
                <a:ea typeface="宋体" panose="02010600030101010101" pitchFamily="2" charset="-122"/>
              </a:rPr>
              <a:t>（一）大、小麦成熟的阶段</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6626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997570" y="3998828"/>
            <a:ext cx="3863825" cy="2449491"/>
          </a:xfrm>
          <a:prstGeom prst="rect">
            <a:avLst/>
          </a:prstGeom>
        </p:spPr>
      </p:pic>
      <p:pic>
        <p:nvPicPr>
          <p:cNvPr id="7" name="图片 6"/>
          <p:cNvPicPr>
            <a:picLocks noChangeAspect="1"/>
          </p:cNvPicPr>
          <p:nvPr/>
        </p:nvPicPr>
        <p:blipFill>
          <a:blip r:embed="rId4"/>
          <a:stretch>
            <a:fillRect/>
          </a:stretch>
        </p:blipFill>
        <p:spPr>
          <a:xfrm>
            <a:off x="7035020" y="1048340"/>
            <a:ext cx="3788927" cy="2380660"/>
          </a:xfrm>
          <a:prstGeom prst="rect">
            <a:avLst/>
          </a:prstGeom>
        </p:spPr>
      </p:pic>
      <p:pic>
        <p:nvPicPr>
          <p:cNvPr id="8" name="图片 7"/>
          <p:cNvPicPr>
            <a:picLocks noChangeAspect="1"/>
          </p:cNvPicPr>
          <p:nvPr/>
        </p:nvPicPr>
        <p:blipFill>
          <a:blip r:embed="rId5"/>
          <a:stretch>
            <a:fillRect/>
          </a:stretch>
        </p:blipFill>
        <p:spPr>
          <a:xfrm>
            <a:off x="1701257" y="4067659"/>
            <a:ext cx="3788927" cy="2380660"/>
          </a:xfrm>
          <a:prstGeom prst="rect">
            <a:avLst/>
          </a:prstGeom>
        </p:spPr>
      </p:pic>
      <p:pic>
        <p:nvPicPr>
          <p:cNvPr id="9" name="图片 8">
            <a:extLst>
              <a:ext uri="{FF2B5EF4-FFF2-40B4-BE49-F238E27FC236}">
                <a16:creationId xmlns:a16="http://schemas.microsoft.com/office/drawing/2014/main" id="{5BA3D7E5-48A5-4C4B-924F-F7FBFD5070EC}"/>
              </a:ext>
            </a:extLst>
          </p:cNvPr>
          <p:cNvPicPr>
            <a:picLocks noChangeAspect="1"/>
          </p:cNvPicPr>
          <p:nvPr/>
        </p:nvPicPr>
        <p:blipFill>
          <a:blip r:embed="rId6"/>
          <a:stretch>
            <a:fillRect/>
          </a:stretch>
        </p:blipFill>
        <p:spPr>
          <a:xfrm>
            <a:off x="1612415" y="910680"/>
            <a:ext cx="3788926" cy="2518320"/>
          </a:xfrm>
          <a:prstGeom prst="rect">
            <a:avLst/>
          </a:prstGeom>
        </p:spPr>
      </p:pic>
      <p:pic>
        <p:nvPicPr>
          <p:cNvPr id="10" name="图片 9">
            <a:extLst>
              <a:ext uri="{FF2B5EF4-FFF2-40B4-BE49-F238E27FC236}">
                <a16:creationId xmlns:a16="http://schemas.microsoft.com/office/drawing/2014/main" id="{FB307169-3B65-4128-AD4A-93A8EB0E6192}"/>
              </a:ext>
            </a:extLst>
          </p:cNvPr>
          <p:cNvPicPr>
            <a:picLocks noChangeAspect="1"/>
          </p:cNvPicPr>
          <p:nvPr/>
        </p:nvPicPr>
        <p:blipFill>
          <a:blip r:embed="rId7"/>
          <a:stretch>
            <a:fillRect/>
          </a:stretch>
        </p:blipFill>
        <p:spPr>
          <a:xfrm>
            <a:off x="3919537" y="2353834"/>
            <a:ext cx="4352925" cy="2904155"/>
          </a:xfrm>
          <a:prstGeom prst="rect">
            <a:avLst/>
          </a:prstGeom>
        </p:spPr>
      </p:pic>
      <p:sp>
        <p:nvSpPr>
          <p:cNvPr id="11" name="标题 1">
            <a:extLst>
              <a:ext uri="{FF2B5EF4-FFF2-40B4-BE49-F238E27FC236}">
                <a16:creationId xmlns:a16="http://schemas.microsoft.com/office/drawing/2014/main" id="{1CA4CE19-F2B1-4E05-888F-45EB2E746683}"/>
              </a:ext>
            </a:extLst>
          </p:cNvPr>
          <p:cNvSpPr>
            <a:spLocks noGrp="1"/>
          </p:cNvSpPr>
          <p:nvPr>
            <p:ph type="title"/>
          </p:nvPr>
        </p:nvSpPr>
        <p:spPr>
          <a:xfrm>
            <a:off x="838199" y="-356087"/>
            <a:ext cx="10515600" cy="1325563"/>
          </a:xfrm>
        </p:spPr>
        <p:txBody>
          <a:bodyPr>
            <a:normAutofit/>
          </a:bodyPr>
          <a:lstStyle/>
          <a:p>
            <a:r>
              <a:rPr lang="zh-CN" altLang="en-US" sz="3600" b="1" dirty="0">
                <a:latin typeface="宋体" panose="02010600030101010101" pitchFamily="2" charset="-122"/>
                <a:ea typeface="宋体" panose="02010600030101010101" pitchFamily="2" charset="-122"/>
              </a:rPr>
              <a:t>（二）大小麦的成熟期变化</a:t>
            </a:r>
          </a:p>
        </p:txBody>
      </p:sp>
    </p:spTree>
    <p:custDataLst>
      <p:tags r:id="rId1"/>
    </p:custDataLst>
    <p:extLst>
      <p:ext uri="{BB962C8B-B14F-4D97-AF65-F5344CB8AC3E}">
        <p14:creationId xmlns:p14="http://schemas.microsoft.com/office/powerpoint/2010/main" val="4023535226"/>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3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out)">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0556A4-3539-425A-83DE-DE51D86A1249}"/>
              </a:ext>
            </a:extLst>
          </p:cNvPr>
          <p:cNvPicPr>
            <a:picLocks noChangeAspect="1"/>
          </p:cNvPicPr>
          <p:nvPr/>
        </p:nvPicPr>
        <p:blipFill>
          <a:blip r:embed="rId2"/>
          <a:stretch>
            <a:fillRect/>
          </a:stretch>
        </p:blipFill>
        <p:spPr>
          <a:xfrm>
            <a:off x="1463038" y="1091796"/>
            <a:ext cx="3749041" cy="2576613"/>
          </a:xfrm>
          <a:prstGeom prst="rect">
            <a:avLst/>
          </a:prstGeom>
        </p:spPr>
      </p:pic>
      <p:pic>
        <p:nvPicPr>
          <p:cNvPr id="7" name="图片 6">
            <a:extLst>
              <a:ext uri="{FF2B5EF4-FFF2-40B4-BE49-F238E27FC236}">
                <a16:creationId xmlns:a16="http://schemas.microsoft.com/office/drawing/2014/main" id="{51CDDDB7-FA7C-4DB2-989D-ADBDEF3B0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559" y="1091796"/>
            <a:ext cx="3901441" cy="2576613"/>
          </a:xfrm>
          <a:prstGeom prst="rect">
            <a:avLst/>
          </a:prstGeom>
        </p:spPr>
      </p:pic>
      <p:pic>
        <p:nvPicPr>
          <p:cNvPr id="8" name="图片 7">
            <a:extLst>
              <a:ext uri="{FF2B5EF4-FFF2-40B4-BE49-F238E27FC236}">
                <a16:creationId xmlns:a16="http://schemas.microsoft.com/office/drawing/2014/main" id="{F2D070A9-40F9-434E-BA5E-9D8F45F6F393}"/>
              </a:ext>
            </a:extLst>
          </p:cNvPr>
          <p:cNvPicPr>
            <a:picLocks noChangeAspect="1"/>
          </p:cNvPicPr>
          <p:nvPr/>
        </p:nvPicPr>
        <p:blipFill>
          <a:blip r:embed="rId4"/>
          <a:stretch>
            <a:fillRect/>
          </a:stretch>
        </p:blipFill>
        <p:spPr>
          <a:xfrm>
            <a:off x="1468754" y="3892329"/>
            <a:ext cx="3743325" cy="2576613"/>
          </a:xfrm>
          <a:prstGeom prst="rect">
            <a:avLst/>
          </a:prstGeom>
        </p:spPr>
      </p:pic>
      <p:pic>
        <p:nvPicPr>
          <p:cNvPr id="9" name="图片 8">
            <a:extLst>
              <a:ext uri="{FF2B5EF4-FFF2-40B4-BE49-F238E27FC236}">
                <a16:creationId xmlns:a16="http://schemas.microsoft.com/office/drawing/2014/main" id="{4E20E26B-D312-44B4-9612-E9916BA4953B}"/>
              </a:ext>
            </a:extLst>
          </p:cNvPr>
          <p:cNvPicPr>
            <a:picLocks noChangeAspect="1"/>
          </p:cNvPicPr>
          <p:nvPr/>
        </p:nvPicPr>
        <p:blipFill>
          <a:blip r:embed="rId5"/>
          <a:stretch>
            <a:fillRect/>
          </a:stretch>
        </p:blipFill>
        <p:spPr>
          <a:xfrm>
            <a:off x="6096000" y="3892329"/>
            <a:ext cx="3901441" cy="2576613"/>
          </a:xfrm>
          <a:prstGeom prst="rect">
            <a:avLst/>
          </a:prstGeom>
        </p:spPr>
      </p:pic>
      <p:pic>
        <p:nvPicPr>
          <p:cNvPr id="10" name="图片 9">
            <a:extLst>
              <a:ext uri="{FF2B5EF4-FFF2-40B4-BE49-F238E27FC236}">
                <a16:creationId xmlns:a16="http://schemas.microsoft.com/office/drawing/2014/main" id="{5292AC61-C76A-4479-AF52-0FC4CC0C4985}"/>
              </a:ext>
            </a:extLst>
          </p:cNvPr>
          <p:cNvPicPr>
            <a:picLocks noChangeAspect="1"/>
          </p:cNvPicPr>
          <p:nvPr/>
        </p:nvPicPr>
        <p:blipFill>
          <a:blip r:embed="rId6"/>
          <a:stretch>
            <a:fillRect/>
          </a:stretch>
        </p:blipFill>
        <p:spPr>
          <a:xfrm>
            <a:off x="3647441" y="1977500"/>
            <a:ext cx="4084320" cy="3381817"/>
          </a:xfrm>
          <a:prstGeom prst="rect">
            <a:avLst/>
          </a:prstGeom>
        </p:spPr>
      </p:pic>
      <p:sp>
        <p:nvSpPr>
          <p:cNvPr id="11" name="标题 1">
            <a:extLst>
              <a:ext uri="{FF2B5EF4-FFF2-40B4-BE49-F238E27FC236}">
                <a16:creationId xmlns:a16="http://schemas.microsoft.com/office/drawing/2014/main" id="{9016059F-93B1-478A-8625-A2FE78C7EA90}"/>
              </a:ext>
            </a:extLst>
          </p:cNvPr>
          <p:cNvSpPr txBox="1">
            <a:spLocks/>
          </p:cNvSpPr>
          <p:nvPr/>
        </p:nvSpPr>
        <p:spPr>
          <a:xfrm>
            <a:off x="838199" y="-356087"/>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a:latin typeface="宋体" panose="02010600030101010101" pitchFamily="2" charset="-122"/>
                <a:ea typeface="宋体" panose="02010600030101010101" pitchFamily="2" charset="-122"/>
              </a:rPr>
              <a:t>（二）大小麦的成熟期变化</a:t>
            </a:r>
            <a:endParaRPr lang="zh-CN" altLang="en-US" sz="3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163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3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out)">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925</Words>
  <Application>Microsoft Office PowerPoint</Application>
  <PresentationFormat>宽屏</PresentationFormat>
  <Paragraphs>154</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等线</vt:lpstr>
      <vt:lpstr>等线 Light</vt:lpstr>
      <vt:lpstr>楷体_GB2312</vt:lpstr>
      <vt:lpstr>宋体</vt:lpstr>
      <vt:lpstr>Arial</vt:lpstr>
      <vt:lpstr>Times New Roman</vt:lpstr>
      <vt:lpstr>Wingdings</vt:lpstr>
      <vt:lpstr>Office 主题​​</vt:lpstr>
      <vt:lpstr>小大麦成熟期形态性状考察</vt:lpstr>
      <vt:lpstr>一、大、小麦植物学特征</vt:lpstr>
      <vt:lpstr>PowerPoint 演示文稿</vt:lpstr>
      <vt:lpstr>PowerPoint 演示文稿</vt:lpstr>
      <vt:lpstr>二、大、小麦的成熟期</vt:lpstr>
      <vt:lpstr>（一）大、小麦成熟的阶段</vt:lpstr>
      <vt:lpstr>PowerPoint 演示文稿</vt:lpstr>
      <vt:lpstr>（二）大小麦的成熟期变化</vt:lpstr>
      <vt:lpstr>PowerPoint 演示文稿</vt:lpstr>
      <vt:lpstr>PowerPoint 演示文稿</vt:lpstr>
      <vt:lpstr>小麦从开花到成熟     </vt:lpstr>
      <vt:lpstr>拓展</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小大麦成熟期植株 形态性状考察</dc:title>
  <dc:creator>admin</dc:creator>
  <cp:lastModifiedBy>未定义</cp:lastModifiedBy>
  <cp:revision>46</cp:revision>
  <cp:lastPrinted>2022-05-23T01:20:16Z</cp:lastPrinted>
  <dcterms:created xsi:type="dcterms:W3CDTF">2018-05-25T00:10:57Z</dcterms:created>
  <dcterms:modified xsi:type="dcterms:W3CDTF">2023-05-07T11:29:54Z</dcterms:modified>
</cp:coreProperties>
</file>